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306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77A73-4D39-4AFD-819E-ED1FDB19A8F5}" type="datetimeFigureOut">
              <a:rPr lang="en-US" smtClean="0"/>
              <a:pPr/>
              <a:t>8/21/2023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F204D-F272-4D2A-BF77-402BB978C5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9FAEE-071B-45DA-B06B-4A17F9C8D0EB}" type="datetime1">
              <a:rPr lang="en-US" smtClean="0"/>
              <a:pPr/>
              <a:t>8/21/2023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B44F-0BC5-4551-9E30-A0D3BAB1E58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9887B-BD83-4479-8048-7610088789D5}" type="datetime1">
              <a:rPr lang="en-US" smtClean="0"/>
              <a:pPr/>
              <a:t>8/21/2023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B44F-0BC5-4551-9E30-A0D3BAB1E58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C53BE-9322-472B-88C7-F258298AAF72}" type="datetime1">
              <a:rPr lang="en-US" smtClean="0"/>
              <a:pPr/>
              <a:t>8/21/2023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B44F-0BC5-4551-9E30-A0D3BAB1E58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072AD-9693-4DFB-BA11-61073FD73210}" type="datetime1">
              <a:rPr lang="en-US" smtClean="0"/>
              <a:pPr/>
              <a:t>8/21/2023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B44F-0BC5-4551-9E30-A0D3BAB1E58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1AF7A-3825-432C-90EE-32C3D3E1E35F}" type="datetime1">
              <a:rPr lang="en-US" smtClean="0"/>
              <a:pPr/>
              <a:t>8/21/2023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B44F-0BC5-4551-9E30-A0D3BAB1E58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A3873-AF68-4C33-8B15-6102C7D3B249}" type="datetime1">
              <a:rPr lang="en-US" smtClean="0"/>
              <a:pPr/>
              <a:t>8/21/2023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B44F-0BC5-4551-9E30-A0D3BAB1E58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3A130-6918-4048-9C74-2DE6DA818E22}" type="datetime1">
              <a:rPr lang="en-US" smtClean="0"/>
              <a:pPr/>
              <a:t>8/21/2023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B44F-0BC5-4551-9E30-A0D3BAB1E58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EB35E-2B4B-451A-8B0D-157D15F94299}" type="datetime1">
              <a:rPr lang="en-US" smtClean="0"/>
              <a:pPr/>
              <a:t>8/21/2023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B44F-0BC5-4551-9E30-A0D3BAB1E58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20F81-9100-48EC-A622-C28A8A15CE1D}" type="datetime1">
              <a:rPr lang="en-US" smtClean="0"/>
              <a:pPr/>
              <a:t>8/21/2023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B44F-0BC5-4551-9E30-A0D3BAB1E58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9B568-85E4-4417-82F6-7E1C6EB3036B}" type="datetime1">
              <a:rPr lang="en-US" smtClean="0"/>
              <a:pPr/>
              <a:t>8/21/2023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B44F-0BC5-4551-9E30-A0D3BAB1E58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D001-B384-43A8-9C40-D0D10686572D}" type="datetime1">
              <a:rPr lang="en-US" smtClean="0"/>
              <a:pPr/>
              <a:t>8/21/2023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6B44F-0BC5-4551-9E30-A0D3BAB1E58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98B74-1715-452A-BB23-6DE099494D6B}" type="datetime1">
              <a:rPr lang="en-US" smtClean="0"/>
              <a:pPr/>
              <a:t>8/21/2023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6B44F-0BC5-4551-9E30-A0D3BAB1E58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500570" y="785786"/>
            <a:ext cx="2131456" cy="172777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Call BTS 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</a:rPr>
              <a:t>(27501 / 27502 )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</a:rPr>
              <a:t>Request 2 units of 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</a:rPr>
              <a:t> O Negative blood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</a:rPr>
              <a:t>for immediate delivery to ED Children’s Hospital </a:t>
            </a:r>
            <a:r>
              <a:rPr lang="en-GB" sz="1200" baseline="30000" dirty="0">
                <a:solidFill>
                  <a:schemeClr val="bg1"/>
                </a:solidFill>
              </a:rPr>
              <a:t>1,2</a:t>
            </a:r>
            <a:endParaRPr lang="en-GB" sz="12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57298" y="2571736"/>
            <a:ext cx="3162248" cy="173430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Allocate BTS Liaison 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</a:rPr>
              <a:t>-&gt; Activate 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</a:rPr>
              <a:t>Major Haemorrhage Protocol by calling 2222 stating clearly 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</a:rPr>
              <a:t>ED Children's Hospital, 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</a:rPr>
              <a:t>stay on the line to be put through to BTS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4290" y="714348"/>
            <a:ext cx="1085960" cy="17859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Before </a:t>
            </a:r>
          </a:p>
          <a:p>
            <a:pPr algn="ctr"/>
            <a:r>
              <a:rPr lang="en-GB" sz="1600" b="1" dirty="0">
                <a:solidFill>
                  <a:schemeClr val="bg1"/>
                </a:solidFill>
              </a:rPr>
              <a:t>patient </a:t>
            </a:r>
          </a:p>
          <a:p>
            <a:pPr algn="ctr"/>
            <a:r>
              <a:rPr lang="en-GB" sz="1600" b="1" dirty="0">
                <a:solidFill>
                  <a:schemeClr val="bg1"/>
                </a:solidFill>
              </a:rPr>
              <a:t>arrives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14290" y="2571736"/>
            <a:ext cx="1074223" cy="17343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When </a:t>
            </a:r>
          </a:p>
          <a:p>
            <a:pPr algn="ctr"/>
            <a:r>
              <a:rPr lang="en-GB" sz="1600" b="1" dirty="0"/>
              <a:t>patient </a:t>
            </a:r>
          </a:p>
          <a:p>
            <a:pPr algn="ctr"/>
            <a:r>
              <a:rPr lang="en-GB" sz="1600" b="1" dirty="0"/>
              <a:t>arrives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4290" y="5500694"/>
            <a:ext cx="1071570" cy="12858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After </a:t>
            </a:r>
          </a:p>
          <a:p>
            <a:pPr algn="ctr"/>
            <a:r>
              <a:rPr lang="en-GB" sz="1600" b="1" dirty="0"/>
              <a:t>patient </a:t>
            </a:r>
          </a:p>
          <a:p>
            <a:pPr algn="ctr"/>
            <a:r>
              <a:rPr lang="en-GB" sz="1600" b="1" dirty="0"/>
              <a:t>leaves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357298" y="785786"/>
            <a:ext cx="1440160" cy="171838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Activate  </a:t>
            </a:r>
          </a:p>
          <a:p>
            <a:pPr algn="ctr"/>
            <a:r>
              <a:rPr lang="en-GB" sz="1600" dirty="0"/>
              <a:t>Level 1 Trauma</a:t>
            </a:r>
          </a:p>
          <a:p>
            <a:pPr algn="ctr"/>
            <a:r>
              <a:rPr lang="en-GB" sz="1600" dirty="0"/>
              <a:t>2222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40417" y="168604"/>
            <a:ext cx="6268685" cy="5869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accent2"/>
                </a:solidFill>
                <a:latin typeface="+mj-lt"/>
              </a:rPr>
              <a:t>Traumatic Haemorrhage in ED RHCYP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8" y="2571736"/>
            <a:ext cx="2065740" cy="172777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Request blood and components as per Paediatric Major Haemorrhage Protocol </a:t>
            </a:r>
            <a:r>
              <a:rPr lang="en-GB" sz="1600" baseline="30000" dirty="0">
                <a:solidFill>
                  <a:schemeClr val="bg1"/>
                </a:solidFill>
              </a:rPr>
              <a:t>3,4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357298" y="5500694"/>
            <a:ext cx="3168352" cy="128588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Phone BTS to stand down 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</a:rPr>
              <a:t>Major Haemorrhage</a:t>
            </a:r>
            <a:r>
              <a:rPr lang="en-GB" sz="1600" baseline="30000" dirty="0">
                <a:solidFill>
                  <a:schemeClr val="bg1"/>
                </a:solidFill>
              </a:rPr>
              <a:t>5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</a:rPr>
              <a:t>return any unused blood components back to BTS as soon as possible 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857496" y="785786"/>
            <a:ext cx="1575175" cy="172777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Set up blood warmer/rapid transfusion device (ODP)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572008" y="5500694"/>
            <a:ext cx="2088216" cy="128588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Debrief trauma team if required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2852" y="7000892"/>
            <a:ext cx="6569014" cy="2319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+mj-lt"/>
              <a:buAutoNum type="arabicPeriod"/>
            </a:pPr>
            <a:r>
              <a:rPr lang="en-GB" sz="1200" dirty="0"/>
              <a:t>The emergency porter from BTS will bring the O Negative blood to ED please ensure you state ED Children’s Hospital.</a:t>
            </a:r>
          </a:p>
          <a:p>
            <a:pPr marL="171450" indent="-171450">
              <a:buFont typeface="+mj-lt"/>
              <a:buAutoNum type="arabicPeriod"/>
            </a:pPr>
            <a:r>
              <a:rPr lang="en-GB" sz="1200" dirty="0"/>
              <a:t>No patient details are required for requesting the Emergency O Negative from BTS.</a:t>
            </a:r>
          </a:p>
          <a:p>
            <a:pPr marL="171450" indent="-171450">
              <a:buFont typeface="+mj-lt"/>
              <a:buAutoNum type="arabicPeriod"/>
            </a:pPr>
            <a:r>
              <a:rPr lang="en-GB" sz="1200" dirty="0"/>
              <a:t>Once the MHP is activated, if requesting blood and products for an unknown patient minimum identifiers are ED number and gender of the patient.</a:t>
            </a:r>
          </a:p>
          <a:p>
            <a:pPr marL="171450" indent="-171450">
              <a:buFont typeface="+mj-lt"/>
              <a:buAutoNum type="arabicPeriod"/>
            </a:pPr>
            <a:r>
              <a:rPr lang="en-GB" sz="1200" dirty="0"/>
              <a:t>Do not remove the blood from the red transit box until definitely required for transfusion, this may help reduce wastage.</a:t>
            </a:r>
          </a:p>
          <a:p>
            <a:pPr marL="171450" indent="-171450">
              <a:buFont typeface="+mj-lt"/>
              <a:buAutoNum type="arabicPeriod"/>
            </a:pPr>
            <a:r>
              <a:rPr lang="en-GB" sz="1200" dirty="0"/>
              <a:t>Please inform BTS if the Major Haemorrhage is ongoing and the  patient is moving </a:t>
            </a:r>
            <a:r>
              <a:rPr lang="en-GB" sz="1200" dirty="0" err="1"/>
              <a:t>eg</a:t>
            </a:r>
            <a:r>
              <a:rPr lang="en-GB" sz="1200" dirty="0"/>
              <a:t> to theatre.</a:t>
            </a:r>
            <a:endParaRPr lang="en-GB" sz="825" dirty="0"/>
          </a:p>
          <a:p>
            <a:pPr marL="171450" indent="-171450">
              <a:buFont typeface="+mj-lt"/>
              <a:buAutoNum type="arabicPeriod"/>
            </a:pPr>
            <a:r>
              <a:rPr lang="en-GB" sz="1200" dirty="0"/>
              <a:t>There are also 6 units of O negative blood immediately available from BTS reception, any member of staff can collect these if required. </a:t>
            </a:r>
          </a:p>
          <a:p>
            <a:pPr marL="171450" indent="-171450"/>
            <a:endParaRPr lang="en-GB" sz="825" dirty="0"/>
          </a:p>
          <a:p>
            <a:pPr marL="171450" indent="-171450"/>
            <a:endParaRPr lang="en-GB" sz="825" dirty="0"/>
          </a:p>
          <a:p>
            <a:endParaRPr lang="en-GB" sz="825" dirty="0"/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924A93AA-2CF2-49E1-8880-911D8E89E6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072074" y="8870156"/>
            <a:ext cx="1600200" cy="273844"/>
          </a:xfrm>
        </p:spPr>
        <p:txBody>
          <a:bodyPr/>
          <a:lstStyle/>
          <a:p>
            <a:pPr algn="r"/>
            <a:r>
              <a:rPr lang="en-US" sz="750" dirty="0"/>
              <a:t>Draft :25/07/2023  RHCYP PMTC</a:t>
            </a:r>
            <a:endParaRPr lang="en-GB" sz="75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994D6-2B8B-8519-E1B7-AE021131E5FA}"/>
              </a:ext>
            </a:extLst>
          </p:cNvPr>
          <p:cNvSpPr txBox="1"/>
          <p:nvPr/>
        </p:nvSpPr>
        <p:spPr>
          <a:xfrm>
            <a:off x="214291" y="4357686"/>
            <a:ext cx="6429420" cy="107721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bg1"/>
                </a:solidFill>
              </a:rPr>
              <a:t>If O-negative has not arrived and the patient is exsanguinating, O-negative blood can be obtained from the RIE blood fridge via the nurse in charge of resus in RIE . This is </a:t>
            </a:r>
            <a:r>
              <a:rPr lang="en-GB" sz="1600" u="sng" dirty="0">
                <a:solidFill>
                  <a:schemeClr val="bg1"/>
                </a:solidFill>
              </a:rPr>
              <a:t>a last resort escape plan </a:t>
            </a:r>
            <a:r>
              <a:rPr lang="en-GB" sz="1600" dirty="0">
                <a:solidFill>
                  <a:schemeClr val="bg1"/>
                </a:solidFill>
              </a:rPr>
              <a:t>at the request of the TTL. Inform BTS immediately if this blood is taken.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300</Words>
  <Application>Microsoft Office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NHS Lothian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Lindsay.Reid</dc:creator>
  <cp:lastModifiedBy>Kerr, Dennis</cp:lastModifiedBy>
  <cp:revision>49</cp:revision>
  <cp:lastPrinted>2023-06-12T08:56:48Z</cp:lastPrinted>
  <dcterms:created xsi:type="dcterms:W3CDTF">2021-01-09T16:25:56Z</dcterms:created>
  <dcterms:modified xsi:type="dcterms:W3CDTF">2023-08-21T16:04:18Z</dcterms:modified>
</cp:coreProperties>
</file>