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0" d="100"/>
          <a:sy n="110" d="100"/>
        </p:scale>
        <p:origin x="55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E65F9-85FD-CDED-136B-B0027BF155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C2802B-F94E-FF14-1ED4-021EAC9F80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AEFE5CC-D5D0-A005-704C-9FA6F4147795}"/>
              </a:ext>
            </a:extLst>
          </p:cNvPr>
          <p:cNvSpPr>
            <a:spLocks noGrp="1"/>
          </p:cNvSpPr>
          <p:nvPr>
            <p:ph type="dt" sz="half" idx="10"/>
          </p:nvPr>
        </p:nvSpPr>
        <p:spPr/>
        <p:txBody>
          <a:bodyPr/>
          <a:lstStyle/>
          <a:p>
            <a:fld id="{94B4F386-4A06-4F89-B599-2DDF180820AF}" type="datetimeFigureOut">
              <a:rPr lang="en-GB" smtClean="0"/>
              <a:t>14/09/2023</a:t>
            </a:fld>
            <a:endParaRPr lang="en-GB"/>
          </a:p>
        </p:txBody>
      </p:sp>
      <p:sp>
        <p:nvSpPr>
          <p:cNvPr id="5" name="Footer Placeholder 4">
            <a:extLst>
              <a:ext uri="{FF2B5EF4-FFF2-40B4-BE49-F238E27FC236}">
                <a16:creationId xmlns:a16="http://schemas.microsoft.com/office/drawing/2014/main" id="{2A091598-B894-1813-0B64-60E7CD7AAC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C3B59D-3C8A-A879-9C3A-C304D395CFF3}"/>
              </a:ext>
            </a:extLst>
          </p:cNvPr>
          <p:cNvSpPr>
            <a:spLocks noGrp="1"/>
          </p:cNvSpPr>
          <p:nvPr>
            <p:ph type="sldNum" sz="quarter" idx="12"/>
          </p:nvPr>
        </p:nvSpPr>
        <p:spPr/>
        <p:txBody>
          <a:bodyPr/>
          <a:lstStyle/>
          <a:p>
            <a:fld id="{8EC66A56-576E-4FEA-9403-8996759A0A73}" type="slidenum">
              <a:rPr lang="en-GB" smtClean="0"/>
              <a:t>‹#›</a:t>
            </a:fld>
            <a:endParaRPr lang="en-GB"/>
          </a:p>
        </p:txBody>
      </p:sp>
    </p:spTree>
    <p:extLst>
      <p:ext uri="{BB962C8B-B14F-4D97-AF65-F5344CB8AC3E}">
        <p14:creationId xmlns:p14="http://schemas.microsoft.com/office/powerpoint/2010/main" val="2664239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A6F4B-C1BD-B4AB-97F6-D21ECDF5D12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F9027C-14E7-A49B-6D61-132AAB4AEB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33193E-FB46-8BED-FEA0-D20F0B4C295F}"/>
              </a:ext>
            </a:extLst>
          </p:cNvPr>
          <p:cNvSpPr>
            <a:spLocks noGrp="1"/>
          </p:cNvSpPr>
          <p:nvPr>
            <p:ph type="dt" sz="half" idx="10"/>
          </p:nvPr>
        </p:nvSpPr>
        <p:spPr/>
        <p:txBody>
          <a:bodyPr/>
          <a:lstStyle/>
          <a:p>
            <a:fld id="{94B4F386-4A06-4F89-B599-2DDF180820AF}" type="datetimeFigureOut">
              <a:rPr lang="en-GB" smtClean="0"/>
              <a:t>14/09/2023</a:t>
            </a:fld>
            <a:endParaRPr lang="en-GB"/>
          </a:p>
        </p:txBody>
      </p:sp>
      <p:sp>
        <p:nvSpPr>
          <p:cNvPr id="5" name="Footer Placeholder 4">
            <a:extLst>
              <a:ext uri="{FF2B5EF4-FFF2-40B4-BE49-F238E27FC236}">
                <a16:creationId xmlns:a16="http://schemas.microsoft.com/office/drawing/2014/main" id="{A2713202-6476-D167-784C-3CA117E6ED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171082-F89C-42C8-5F07-395902D77C82}"/>
              </a:ext>
            </a:extLst>
          </p:cNvPr>
          <p:cNvSpPr>
            <a:spLocks noGrp="1"/>
          </p:cNvSpPr>
          <p:nvPr>
            <p:ph type="sldNum" sz="quarter" idx="12"/>
          </p:nvPr>
        </p:nvSpPr>
        <p:spPr/>
        <p:txBody>
          <a:bodyPr/>
          <a:lstStyle/>
          <a:p>
            <a:fld id="{8EC66A56-576E-4FEA-9403-8996759A0A73}" type="slidenum">
              <a:rPr lang="en-GB" smtClean="0"/>
              <a:t>‹#›</a:t>
            </a:fld>
            <a:endParaRPr lang="en-GB"/>
          </a:p>
        </p:txBody>
      </p:sp>
    </p:spTree>
    <p:extLst>
      <p:ext uri="{BB962C8B-B14F-4D97-AF65-F5344CB8AC3E}">
        <p14:creationId xmlns:p14="http://schemas.microsoft.com/office/powerpoint/2010/main" val="3246462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370A92-D8AF-0BBA-74AB-47AACC1047F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65672F1-4F56-1B1B-DFCF-BAEF9F0740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42C6FC-F779-C7F4-DABB-5429EB9CC85E}"/>
              </a:ext>
            </a:extLst>
          </p:cNvPr>
          <p:cNvSpPr>
            <a:spLocks noGrp="1"/>
          </p:cNvSpPr>
          <p:nvPr>
            <p:ph type="dt" sz="half" idx="10"/>
          </p:nvPr>
        </p:nvSpPr>
        <p:spPr/>
        <p:txBody>
          <a:bodyPr/>
          <a:lstStyle/>
          <a:p>
            <a:fld id="{94B4F386-4A06-4F89-B599-2DDF180820AF}" type="datetimeFigureOut">
              <a:rPr lang="en-GB" smtClean="0"/>
              <a:t>14/09/2023</a:t>
            </a:fld>
            <a:endParaRPr lang="en-GB"/>
          </a:p>
        </p:txBody>
      </p:sp>
      <p:sp>
        <p:nvSpPr>
          <p:cNvPr id="5" name="Footer Placeholder 4">
            <a:extLst>
              <a:ext uri="{FF2B5EF4-FFF2-40B4-BE49-F238E27FC236}">
                <a16:creationId xmlns:a16="http://schemas.microsoft.com/office/drawing/2014/main" id="{15EE1CDB-AD73-681E-4365-685652CB9C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47DB6F-E753-F0C6-C611-A8D3077DD7AB}"/>
              </a:ext>
            </a:extLst>
          </p:cNvPr>
          <p:cNvSpPr>
            <a:spLocks noGrp="1"/>
          </p:cNvSpPr>
          <p:nvPr>
            <p:ph type="sldNum" sz="quarter" idx="12"/>
          </p:nvPr>
        </p:nvSpPr>
        <p:spPr/>
        <p:txBody>
          <a:bodyPr/>
          <a:lstStyle/>
          <a:p>
            <a:fld id="{8EC66A56-576E-4FEA-9403-8996759A0A73}" type="slidenum">
              <a:rPr lang="en-GB" smtClean="0"/>
              <a:t>‹#›</a:t>
            </a:fld>
            <a:endParaRPr lang="en-GB"/>
          </a:p>
        </p:txBody>
      </p:sp>
    </p:spTree>
    <p:extLst>
      <p:ext uri="{BB962C8B-B14F-4D97-AF65-F5344CB8AC3E}">
        <p14:creationId xmlns:p14="http://schemas.microsoft.com/office/powerpoint/2010/main" val="1554303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EACE6-BF4D-9128-A063-7184EE9DE66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C4848D-0FFD-A9F7-B493-C748BA8EBF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F8CFD0-B16C-2398-B94A-460ECF9DE4BB}"/>
              </a:ext>
            </a:extLst>
          </p:cNvPr>
          <p:cNvSpPr>
            <a:spLocks noGrp="1"/>
          </p:cNvSpPr>
          <p:nvPr>
            <p:ph type="dt" sz="half" idx="10"/>
          </p:nvPr>
        </p:nvSpPr>
        <p:spPr/>
        <p:txBody>
          <a:bodyPr/>
          <a:lstStyle/>
          <a:p>
            <a:fld id="{94B4F386-4A06-4F89-B599-2DDF180820AF}" type="datetimeFigureOut">
              <a:rPr lang="en-GB" smtClean="0"/>
              <a:t>14/09/2023</a:t>
            </a:fld>
            <a:endParaRPr lang="en-GB"/>
          </a:p>
        </p:txBody>
      </p:sp>
      <p:sp>
        <p:nvSpPr>
          <p:cNvPr id="5" name="Footer Placeholder 4">
            <a:extLst>
              <a:ext uri="{FF2B5EF4-FFF2-40B4-BE49-F238E27FC236}">
                <a16:creationId xmlns:a16="http://schemas.microsoft.com/office/drawing/2014/main" id="{B464B41F-2518-1FBA-1CA5-A8681183DB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8537E7-1D9C-63E4-0665-618C0B5564AA}"/>
              </a:ext>
            </a:extLst>
          </p:cNvPr>
          <p:cNvSpPr>
            <a:spLocks noGrp="1"/>
          </p:cNvSpPr>
          <p:nvPr>
            <p:ph type="sldNum" sz="quarter" idx="12"/>
          </p:nvPr>
        </p:nvSpPr>
        <p:spPr/>
        <p:txBody>
          <a:bodyPr/>
          <a:lstStyle/>
          <a:p>
            <a:fld id="{8EC66A56-576E-4FEA-9403-8996759A0A73}" type="slidenum">
              <a:rPr lang="en-GB" smtClean="0"/>
              <a:t>‹#›</a:t>
            </a:fld>
            <a:endParaRPr lang="en-GB"/>
          </a:p>
        </p:txBody>
      </p:sp>
    </p:spTree>
    <p:extLst>
      <p:ext uri="{BB962C8B-B14F-4D97-AF65-F5344CB8AC3E}">
        <p14:creationId xmlns:p14="http://schemas.microsoft.com/office/powerpoint/2010/main" val="68732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2F9B6-90EC-090B-4458-1C8C5CA98C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3BB8111-ECA9-22EF-87B4-FC3A2A886F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70C4F2-D965-67D0-4515-EB4B5F2C5CB3}"/>
              </a:ext>
            </a:extLst>
          </p:cNvPr>
          <p:cNvSpPr>
            <a:spLocks noGrp="1"/>
          </p:cNvSpPr>
          <p:nvPr>
            <p:ph type="dt" sz="half" idx="10"/>
          </p:nvPr>
        </p:nvSpPr>
        <p:spPr/>
        <p:txBody>
          <a:bodyPr/>
          <a:lstStyle/>
          <a:p>
            <a:fld id="{94B4F386-4A06-4F89-B599-2DDF180820AF}" type="datetimeFigureOut">
              <a:rPr lang="en-GB" smtClean="0"/>
              <a:t>14/09/2023</a:t>
            </a:fld>
            <a:endParaRPr lang="en-GB"/>
          </a:p>
        </p:txBody>
      </p:sp>
      <p:sp>
        <p:nvSpPr>
          <p:cNvPr id="5" name="Footer Placeholder 4">
            <a:extLst>
              <a:ext uri="{FF2B5EF4-FFF2-40B4-BE49-F238E27FC236}">
                <a16:creationId xmlns:a16="http://schemas.microsoft.com/office/drawing/2014/main" id="{0926A091-2DFF-B9A8-975D-1A4A4D04A2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AAEC72-DD63-F260-5A3E-7328BA2AD942}"/>
              </a:ext>
            </a:extLst>
          </p:cNvPr>
          <p:cNvSpPr>
            <a:spLocks noGrp="1"/>
          </p:cNvSpPr>
          <p:nvPr>
            <p:ph type="sldNum" sz="quarter" idx="12"/>
          </p:nvPr>
        </p:nvSpPr>
        <p:spPr/>
        <p:txBody>
          <a:bodyPr/>
          <a:lstStyle/>
          <a:p>
            <a:fld id="{8EC66A56-576E-4FEA-9403-8996759A0A73}" type="slidenum">
              <a:rPr lang="en-GB" smtClean="0"/>
              <a:t>‹#›</a:t>
            </a:fld>
            <a:endParaRPr lang="en-GB"/>
          </a:p>
        </p:txBody>
      </p:sp>
    </p:spTree>
    <p:extLst>
      <p:ext uri="{BB962C8B-B14F-4D97-AF65-F5344CB8AC3E}">
        <p14:creationId xmlns:p14="http://schemas.microsoft.com/office/powerpoint/2010/main" val="3707227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93CC6-1E20-D0FC-3D72-F67ED69274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1D8980D-FE49-2573-CE3F-E9FA2F323A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1115AAE-1C97-0C98-446F-6BF49DDED8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470718-3D26-52E1-F59F-363D7E5E2CC2}"/>
              </a:ext>
            </a:extLst>
          </p:cNvPr>
          <p:cNvSpPr>
            <a:spLocks noGrp="1"/>
          </p:cNvSpPr>
          <p:nvPr>
            <p:ph type="dt" sz="half" idx="10"/>
          </p:nvPr>
        </p:nvSpPr>
        <p:spPr/>
        <p:txBody>
          <a:bodyPr/>
          <a:lstStyle/>
          <a:p>
            <a:fld id="{94B4F386-4A06-4F89-B599-2DDF180820AF}" type="datetimeFigureOut">
              <a:rPr lang="en-GB" smtClean="0"/>
              <a:t>14/09/2023</a:t>
            </a:fld>
            <a:endParaRPr lang="en-GB"/>
          </a:p>
        </p:txBody>
      </p:sp>
      <p:sp>
        <p:nvSpPr>
          <p:cNvPr id="6" name="Footer Placeholder 5">
            <a:extLst>
              <a:ext uri="{FF2B5EF4-FFF2-40B4-BE49-F238E27FC236}">
                <a16:creationId xmlns:a16="http://schemas.microsoft.com/office/drawing/2014/main" id="{E1DD8244-6E58-8692-ED42-995665EF85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64CD627-14F8-4B7C-A7DB-CCA4C18F5D0B}"/>
              </a:ext>
            </a:extLst>
          </p:cNvPr>
          <p:cNvSpPr>
            <a:spLocks noGrp="1"/>
          </p:cNvSpPr>
          <p:nvPr>
            <p:ph type="sldNum" sz="quarter" idx="12"/>
          </p:nvPr>
        </p:nvSpPr>
        <p:spPr/>
        <p:txBody>
          <a:bodyPr/>
          <a:lstStyle/>
          <a:p>
            <a:fld id="{8EC66A56-576E-4FEA-9403-8996759A0A73}" type="slidenum">
              <a:rPr lang="en-GB" smtClean="0"/>
              <a:t>‹#›</a:t>
            </a:fld>
            <a:endParaRPr lang="en-GB"/>
          </a:p>
        </p:txBody>
      </p:sp>
    </p:spTree>
    <p:extLst>
      <p:ext uri="{BB962C8B-B14F-4D97-AF65-F5344CB8AC3E}">
        <p14:creationId xmlns:p14="http://schemas.microsoft.com/office/powerpoint/2010/main" val="2903727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6AA32-D71A-F325-1664-1219CB0C691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24059B3-829E-6E8D-7E8C-9E052C81CF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5D1A2D-BD52-32BC-930E-6B884792DF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8FE3768-2AC6-0197-2B1E-6AFF7E002C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59BAC0-4489-7D73-F22D-2EAA15EBBD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1B0EA66-43D8-6A6B-D143-C15D65F7E12A}"/>
              </a:ext>
            </a:extLst>
          </p:cNvPr>
          <p:cNvSpPr>
            <a:spLocks noGrp="1"/>
          </p:cNvSpPr>
          <p:nvPr>
            <p:ph type="dt" sz="half" idx="10"/>
          </p:nvPr>
        </p:nvSpPr>
        <p:spPr/>
        <p:txBody>
          <a:bodyPr/>
          <a:lstStyle/>
          <a:p>
            <a:fld id="{94B4F386-4A06-4F89-B599-2DDF180820AF}" type="datetimeFigureOut">
              <a:rPr lang="en-GB" smtClean="0"/>
              <a:t>14/09/2023</a:t>
            </a:fld>
            <a:endParaRPr lang="en-GB"/>
          </a:p>
        </p:txBody>
      </p:sp>
      <p:sp>
        <p:nvSpPr>
          <p:cNvPr id="8" name="Footer Placeholder 7">
            <a:extLst>
              <a:ext uri="{FF2B5EF4-FFF2-40B4-BE49-F238E27FC236}">
                <a16:creationId xmlns:a16="http://schemas.microsoft.com/office/drawing/2014/main" id="{3DAFCEBB-FA89-D687-0A78-37E7E721634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DC9BD27-EC82-DDD4-8669-3ABB8E094DD6}"/>
              </a:ext>
            </a:extLst>
          </p:cNvPr>
          <p:cNvSpPr>
            <a:spLocks noGrp="1"/>
          </p:cNvSpPr>
          <p:nvPr>
            <p:ph type="sldNum" sz="quarter" idx="12"/>
          </p:nvPr>
        </p:nvSpPr>
        <p:spPr/>
        <p:txBody>
          <a:bodyPr/>
          <a:lstStyle/>
          <a:p>
            <a:fld id="{8EC66A56-576E-4FEA-9403-8996759A0A73}" type="slidenum">
              <a:rPr lang="en-GB" smtClean="0"/>
              <a:t>‹#›</a:t>
            </a:fld>
            <a:endParaRPr lang="en-GB"/>
          </a:p>
        </p:txBody>
      </p:sp>
    </p:spTree>
    <p:extLst>
      <p:ext uri="{BB962C8B-B14F-4D97-AF65-F5344CB8AC3E}">
        <p14:creationId xmlns:p14="http://schemas.microsoft.com/office/powerpoint/2010/main" val="2205607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CC335-6DD0-5C0B-4235-61301814E6E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A98E717-A469-613B-0F15-E71699931266}"/>
              </a:ext>
            </a:extLst>
          </p:cNvPr>
          <p:cNvSpPr>
            <a:spLocks noGrp="1"/>
          </p:cNvSpPr>
          <p:nvPr>
            <p:ph type="dt" sz="half" idx="10"/>
          </p:nvPr>
        </p:nvSpPr>
        <p:spPr/>
        <p:txBody>
          <a:bodyPr/>
          <a:lstStyle/>
          <a:p>
            <a:fld id="{94B4F386-4A06-4F89-B599-2DDF180820AF}" type="datetimeFigureOut">
              <a:rPr lang="en-GB" smtClean="0"/>
              <a:t>14/09/2023</a:t>
            </a:fld>
            <a:endParaRPr lang="en-GB"/>
          </a:p>
        </p:txBody>
      </p:sp>
      <p:sp>
        <p:nvSpPr>
          <p:cNvPr id="4" name="Footer Placeholder 3">
            <a:extLst>
              <a:ext uri="{FF2B5EF4-FFF2-40B4-BE49-F238E27FC236}">
                <a16:creationId xmlns:a16="http://schemas.microsoft.com/office/drawing/2014/main" id="{74EFCE02-C9F7-4D5C-2884-6C51CD9FCFF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38AF1E9-D67A-208F-0F04-89F836E2760A}"/>
              </a:ext>
            </a:extLst>
          </p:cNvPr>
          <p:cNvSpPr>
            <a:spLocks noGrp="1"/>
          </p:cNvSpPr>
          <p:nvPr>
            <p:ph type="sldNum" sz="quarter" idx="12"/>
          </p:nvPr>
        </p:nvSpPr>
        <p:spPr/>
        <p:txBody>
          <a:bodyPr/>
          <a:lstStyle/>
          <a:p>
            <a:fld id="{8EC66A56-576E-4FEA-9403-8996759A0A73}" type="slidenum">
              <a:rPr lang="en-GB" smtClean="0"/>
              <a:t>‹#›</a:t>
            </a:fld>
            <a:endParaRPr lang="en-GB"/>
          </a:p>
        </p:txBody>
      </p:sp>
    </p:spTree>
    <p:extLst>
      <p:ext uri="{BB962C8B-B14F-4D97-AF65-F5344CB8AC3E}">
        <p14:creationId xmlns:p14="http://schemas.microsoft.com/office/powerpoint/2010/main" val="1512174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BA4500-5501-6CCF-DA06-78AE27CC1AC6}"/>
              </a:ext>
            </a:extLst>
          </p:cNvPr>
          <p:cNvSpPr>
            <a:spLocks noGrp="1"/>
          </p:cNvSpPr>
          <p:nvPr>
            <p:ph type="dt" sz="half" idx="10"/>
          </p:nvPr>
        </p:nvSpPr>
        <p:spPr/>
        <p:txBody>
          <a:bodyPr/>
          <a:lstStyle/>
          <a:p>
            <a:fld id="{94B4F386-4A06-4F89-B599-2DDF180820AF}" type="datetimeFigureOut">
              <a:rPr lang="en-GB" smtClean="0"/>
              <a:t>14/09/2023</a:t>
            </a:fld>
            <a:endParaRPr lang="en-GB"/>
          </a:p>
        </p:txBody>
      </p:sp>
      <p:sp>
        <p:nvSpPr>
          <p:cNvPr id="3" name="Footer Placeholder 2">
            <a:extLst>
              <a:ext uri="{FF2B5EF4-FFF2-40B4-BE49-F238E27FC236}">
                <a16:creationId xmlns:a16="http://schemas.microsoft.com/office/drawing/2014/main" id="{4F46A3B9-0C1F-0689-C069-C6BCC70A9B7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CEDD37F-8783-1D7D-324F-E52312440EC3}"/>
              </a:ext>
            </a:extLst>
          </p:cNvPr>
          <p:cNvSpPr>
            <a:spLocks noGrp="1"/>
          </p:cNvSpPr>
          <p:nvPr>
            <p:ph type="sldNum" sz="quarter" idx="12"/>
          </p:nvPr>
        </p:nvSpPr>
        <p:spPr/>
        <p:txBody>
          <a:bodyPr/>
          <a:lstStyle/>
          <a:p>
            <a:fld id="{8EC66A56-576E-4FEA-9403-8996759A0A73}" type="slidenum">
              <a:rPr lang="en-GB" smtClean="0"/>
              <a:t>‹#›</a:t>
            </a:fld>
            <a:endParaRPr lang="en-GB"/>
          </a:p>
        </p:txBody>
      </p:sp>
    </p:spTree>
    <p:extLst>
      <p:ext uri="{BB962C8B-B14F-4D97-AF65-F5344CB8AC3E}">
        <p14:creationId xmlns:p14="http://schemas.microsoft.com/office/powerpoint/2010/main" val="2266127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52AE3-15F2-3E65-5A1B-9FE2A65344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A020499-16EA-EEC6-7E0A-2860419B27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8A79156-0CDE-80B2-D72A-EB7E0A005F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1C0FB3-8DCC-A416-78B2-9543D6933CEA}"/>
              </a:ext>
            </a:extLst>
          </p:cNvPr>
          <p:cNvSpPr>
            <a:spLocks noGrp="1"/>
          </p:cNvSpPr>
          <p:nvPr>
            <p:ph type="dt" sz="half" idx="10"/>
          </p:nvPr>
        </p:nvSpPr>
        <p:spPr/>
        <p:txBody>
          <a:bodyPr/>
          <a:lstStyle/>
          <a:p>
            <a:fld id="{94B4F386-4A06-4F89-B599-2DDF180820AF}" type="datetimeFigureOut">
              <a:rPr lang="en-GB" smtClean="0"/>
              <a:t>14/09/2023</a:t>
            </a:fld>
            <a:endParaRPr lang="en-GB"/>
          </a:p>
        </p:txBody>
      </p:sp>
      <p:sp>
        <p:nvSpPr>
          <p:cNvPr id="6" name="Footer Placeholder 5">
            <a:extLst>
              <a:ext uri="{FF2B5EF4-FFF2-40B4-BE49-F238E27FC236}">
                <a16:creationId xmlns:a16="http://schemas.microsoft.com/office/drawing/2014/main" id="{2D5CD770-24B4-E766-2CA0-83ADFEE612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E1946CF-3274-DCD2-3B17-83AD27CBA3B9}"/>
              </a:ext>
            </a:extLst>
          </p:cNvPr>
          <p:cNvSpPr>
            <a:spLocks noGrp="1"/>
          </p:cNvSpPr>
          <p:nvPr>
            <p:ph type="sldNum" sz="quarter" idx="12"/>
          </p:nvPr>
        </p:nvSpPr>
        <p:spPr/>
        <p:txBody>
          <a:bodyPr/>
          <a:lstStyle/>
          <a:p>
            <a:fld id="{8EC66A56-576E-4FEA-9403-8996759A0A73}" type="slidenum">
              <a:rPr lang="en-GB" smtClean="0"/>
              <a:t>‹#›</a:t>
            </a:fld>
            <a:endParaRPr lang="en-GB"/>
          </a:p>
        </p:txBody>
      </p:sp>
    </p:spTree>
    <p:extLst>
      <p:ext uri="{BB962C8B-B14F-4D97-AF65-F5344CB8AC3E}">
        <p14:creationId xmlns:p14="http://schemas.microsoft.com/office/powerpoint/2010/main" val="3823511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E89C6-8447-9990-66C5-2D0BA61A17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E39000D-080D-906F-37DE-EF55124C80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E3C9AFB-E4F6-5B73-CC85-3C142A5C8E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D9EC45-3503-0547-B303-7E0D673812F5}"/>
              </a:ext>
            </a:extLst>
          </p:cNvPr>
          <p:cNvSpPr>
            <a:spLocks noGrp="1"/>
          </p:cNvSpPr>
          <p:nvPr>
            <p:ph type="dt" sz="half" idx="10"/>
          </p:nvPr>
        </p:nvSpPr>
        <p:spPr/>
        <p:txBody>
          <a:bodyPr/>
          <a:lstStyle/>
          <a:p>
            <a:fld id="{94B4F386-4A06-4F89-B599-2DDF180820AF}" type="datetimeFigureOut">
              <a:rPr lang="en-GB" smtClean="0"/>
              <a:t>14/09/2023</a:t>
            </a:fld>
            <a:endParaRPr lang="en-GB"/>
          </a:p>
        </p:txBody>
      </p:sp>
      <p:sp>
        <p:nvSpPr>
          <p:cNvPr id="6" name="Footer Placeholder 5">
            <a:extLst>
              <a:ext uri="{FF2B5EF4-FFF2-40B4-BE49-F238E27FC236}">
                <a16:creationId xmlns:a16="http://schemas.microsoft.com/office/drawing/2014/main" id="{AEDD0B20-C81C-23A7-3C99-6B116F2102D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3243A3-91CF-D82F-8007-9C3543D8A0F1}"/>
              </a:ext>
            </a:extLst>
          </p:cNvPr>
          <p:cNvSpPr>
            <a:spLocks noGrp="1"/>
          </p:cNvSpPr>
          <p:nvPr>
            <p:ph type="sldNum" sz="quarter" idx="12"/>
          </p:nvPr>
        </p:nvSpPr>
        <p:spPr/>
        <p:txBody>
          <a:bodyPr/>
          <a:lstStyle/>
          <a:p>
            <a:fld id="{8EC66A56-576E-4FEA-9403-8996759A0A73}" type="slidenum">
              <a:rPr lang="en-GB" smtClean="0"/>
              <a:t>‹#›</a:t>
            </a:fld>
            <a:endParaRPr lang="en-GB"/>
          </a:p>
        </p:txBody>
      </p:sp>
    </p:spTree>
    <p:extLst>
      <p:ext uri="{BB962C8B-B14F-4D97-AF65-F5344CB8AC3E}">
        <p14:creationId xmlns:p14="http://schemas.microsoft.com/office/powerpoint/2010/main" val="1399274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70F4F8-ECD7-1DD2-1095-CADC4A760C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41B4C23-C839-6F43-FC59-C908D0EC19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5FD245-4A02-FEBC-E01C-D940F9D007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B4F386-4A06-4F89-B599-2DDF180820AF}" type="datetimeFigureOut">
              <a:rPr lang="en-GB" smtClean="0"/>
              <a:t>14/09/2023</a:t>
            </a:fld>
            <a:endParaRPr lang="en-GB"/>
          </a:p>
        </p:txBody>
      </p:sp>
      <p:sp>
        <p:nvSpPr>
          <p:cNvPr id="5" name="Footer Placeholder 4">
            <a:extLst>
              <a:ext uri="{FF2B5EF4-FFF2-40B4-BE49-F238E27FC236}">
                <a16:creationId xmlns:a16="http://schemas.microsoft.com/office/drawing/2014/main" id="{B851CED4-EAEF-B1B4-9799-5681B52BE1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268C224-4CDD-9939-335C-95DF28BC4B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C66A56-576E-4FEA-9403-8996759A0A73}" type="slidenum">
              <a:rPr lang="en-GB" smtClean="0"/>
              <a:t>‹#›</a:t>
            </a:fld>
            <a:endParaRPr lang="en-GB"/>
          </a:p>
        </p:txBody>
      </p:sp>
    </p:spTree>
    <p:extLst>
      <p:ext uri="{BB962C8B-B14F-4D97-AF65-F5344CB8AC3E}">
        <p14:creationId xmlns:p14="http://schemas.microsoft.com/office/powerpoint/2010/main" val="968977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mma.x.park@nhslothian.scot.nhs.uk" TargetMode="External"/><Relationship Id="rId2" Type="http://schemas.openxmlformats.org/officeDocument/2006/relationships/hyperlink" Target="http://intranet.lothian.scot.nhs.uk/Directory/eHealth/Policies/Forms%20and%20Guidance%20Documents/Mobile%20Computer%20Devices%20including%20Laptops,%20Tablets,%20Phones,%20Wireless%20Devices%20and%20Removable%20Media%20v2.0.pdf"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87BEBF-17A9-781D-1482-A26ACCBE222B}"/>
              </a:ext>
            </a:extLst>
          </p:cNvPr>
          <p:cNvSpPr txBox="1"/>
          <p:nvPr/>
        </p:nvSpPr>
        <p:spPr>
          <a:xfrm>
            <a:off x="1230922" y="1184031"/>
            <a:ext cx="9730154" cy="4911216"/>
          </a:xfrm>
          <a:prstGeom prst="rect">
            <a:avLst/>
          </a:prstGeom>
          <a:noFill/>
        </p:spPr>
        <p:txBody>
          <a:bodyPr wrap="square" rtlCol="0">
            <a:spAutoFit/>
          </a:bodyPr>
          <a:lstStyle/>
          <a:p>
            <a:pPr>
              <a:lnSpc>
                <a:spcPct val="150000"/>
              </a:lnSpc>
            </a:pPr>
            <a:r>
              <a:rPr lang="en-GB" sz="1200" dirty="0"/>
              <a:t>VCS is a secure alerting and messaging app to support communication in the clinical setting. You are provided access to the VCS app on an NHS Lothian mobile device known as the Myco3 (see attached Myco3 instructions). The following points should be noted before logging in to VCS for the first time:</a:t>
            </a:r>
          </a:p>
          <a:p>
            <a:pPr>
              <a:lnSpc>
                <a:spcPct val="150000"/>
              </a:lnSpc>
            </a:pPr>
            <a:endParaRPr lang="en-GB" sz="1200" dirty="0"/>
          </a:p>
          <a:p>
            <a:pPr marL="171450" indent="-171450">
              <a:lnSpc>
                <a:spcPct val="150000"/>
              </a:lnSpc>
              <a:buFont typeface="Arial" panose="020B0604020202020204" pitchFamily="34" charset="0"/>
              <a:buChar char="•"/>
            </a:pPr>
            <a:r>
              <a:rPr lang="en-GB" sz="1200" dirty="0">
                <a:solidFill>
                  <a:srgbClr val="000000"/>
                </a:solidFill>
                <a:ea typeface="Times New Roman" panose="02020603050405020304" pitchFamily="18" charset="0"/>
                <a:cs typeface="Times New Roman" panose="02020603050405020304" pitchFamily="18" charset="0"/>
              </a:rPr>
              <a:t>VCS</a:t>
            </a:r>
            <a:r>
              <a:rPr lang="en-GB" sz="1200" dirty="0">
                <a:solidFill>
                  <a:srgbClr val="000000"/>
                </a:solidFill>
                <a:effectLst/>
                <a:ea typeface="Times New Roman" panose="02020603050405020304" pitchFamily="18" charset="0"/>
                <a:cs typeface="Times New Roman" panose="02020603050405020304" pitchFamily="18" charset="0"/>
              </a:rPr>
              <a:t> is a communication tool only and does not replace the patient record. All care information should continue to be recorded as per current protocols</a:t>
            </a:r>
          </a:p>
          <a:p>
            <a:pPr marL="171450" indent="-171450">
              <a:lnSpc>
                <a:spcPct val="150000"/>
              </a:lnSpc>
              <a:buFont typeface="Arial" panose="020B0604020202020204" pitchFamily="34" charset="0"/>
              <a:buChar char="•"/>
            </a:pPr>
            <a:endParaRPr lang="en-GB" sz="1200" dirty="0">
              <a:solidFill>
                <a:srgbClr val="000000"/>
              </a:solidFill>
              <a:cs typeface="Times New Roman" panose="02020603050405020304" pitchFamily="18" charset="0"/>
            </a:endParaRPr>
          </a:p>
          <a:p>
            <a:pPr marL="171450" indent="-171450">
              <a:lnSpc>
                <a:spcPct val="150000"/>
              </a:lnSpc>
              <a:buFont typeface="Arial" panose="020B0604020202020204" pitchFamily="34" charset="0"/>
              <a:buChar char="•"/>
            </a:pPr>
            <a:r>
              <a:rPr lang="en-GB" sz="1200" dirty="0">
                <a:solidFill>
                  <a:srgbClr val="000000"/>
                </a:solidFill>
                <a:cs typeface="Times New Roman" panose="02020603050405020304" pitchFamily="18" charset="0"/>
              </a:rPr>
              <a:t>NHS Lothian Myco3 devices MUST be used at all times when using the VCS app </a:t>
            </a:r>
          </a:p>
          <a:p>
            <a:pPr marL="177800">
              <a:lnSpc>
                <a:spcPct val="150000"/>
              </a:lnSpc>
            </a:pPr>
            <a:r>
              <a:rPr lang="en-GB" sz="1200" dirty="0">
                <a:solidFill>
                  <a:srgbClr val="000000"/>
                </a:solidFill>
                <a:cs typeface="Times New Roman" panose="02020603050405020304" pitchFamily="18" charset="0"/>
              </a:rPr>
              <a:t>Please read NHS Lothian Mobile Device Policy (below) for security guidance:</a:t>
            </a:r>
          </a:p>
          <a:p>
            <a:pPr marL="177800">
              <a:lnSpc>
                <a:spcPct val="150000"/>
              </a:lnSpc>
            </a:pPr>
            <a:r>
              <a:rPr lang="en-GB" sz="1200" dirty="0">
                <a:hlinkClick r:id="rId2"/>
              </a:rPr>
              <a:t>Mobile Computer Devices including Laptops, Tablets, Phones, Wireless Devices and Removable Media v2.0.pdf (scot.nhs.uk)</a:t>
            </a:r>
            <a:r>
              <a:rPr lang="en-GB" sz="1200" dirty="0"/>
              <a:t>)</a:t>
            </a:r>
            <a:endParaRPr lang="en-GB" sz="1200" dirty="0">
              <a:solidFill>
                <a:srgbClr val="000000"/>
              </a:solidFill>
              <a:cs typeface="Times New Roman" panose="02020603050405020304" pitchFamily="18" charset="0"/>
            </a:endParaRPr>
          </a:p>
          <a:p>
            <a:pPr marL="171450" indent="-171450">
              <a:lnSpc>
                <a:spcPct val="150000"/>
              </a:lnSpc>
              <a:buFont typeface="Arial" panose="020B0604020202020204" pitchFamily="34" charset="0"/>
              <a:buChar char="•"/>
            </a:pPr>
            <a:endParaRPr lang="en-GB" sz="1200" dirty="0">
              <a:solidFill>
                <a:srgbClr val="000000"/>
              </a:solidFill>
              <a:cs typeface="Times New Roman" panose="02020603050405020304" pitchFamily="18" charset="0"/>
            </a:endParaRPr>
          </a:p>
          <a:p>
            <a:pPr marL="171450" indent="-171450">
              <a:lnSpc>
                <a:spcPct val="150000"/>
              </a:lnSpc>
              <a:buFont typeface="Arial" panose="020B0604020202020204" pitchFamily="34" charset="0"/>
              <a:buChar char="•"/>
            </a:pPr>
            <a:r>
              <a:rPr lang="en-GB" sz="1200" dirty="0">
                <a:solidFill>
                  <a:srgbClr val="000000"/>
                </a:solidFill>
                <a:cs typeface="Times New Roman" panose="02020603050405020304" pitchFamily="18" charset="0"/>
              </a:rPr>
              <a:t>All data is stored for auditing purposes. Data can be retrieved to support service improvement and incident management.</a:t>
            </a:r>
          </a:p>
          <a:p>
            <a:pPr marL="171450" indent="-171450">
              <a:lnSpc>
                <a:spcPct val="150000"/>
              </a:lnSpc>
              <a:buFont typeface="Arial" panose="020B0604020202020204" pitchFamily="34" charset="0"/>
              <a:buChar char="•"/>
            </a:pPr>
            <a:endParaRPr lang="en-GB" sz="1200" dirty="0">
              <a:solidFill>
                <a:srgbClr val="000000"/>
              </a:solidFill>
              <a:cs typeface="Times New Roman" panose="02020603050405020304" pitchFamily="18" charset="0"/>
            </a:endParaRPr>
          </a:p>
          <a:p>
            <a:pPr>
              <a:lnSpc>
                <a:spcPct val="150000"/>
              </a:lnSpc>
            </a:pPr>
            <a:r>
              <a:rPr lang="en-GB" sz="1200" dirty="0">
                <a:solidFill>
                  <a:srgbClr val="000000"/>
                </a:solidFill>
                <a:cs typeface="Times New Roman" panose="02020603050405020304" pitchFamily="18" charset="0"/>
              </a:rPr>
              <a:t>VCS will be used for all requests to </a:t>
            </a:r>
            <a:r>
              <a:rPr lang="en-GB" sz="1200" b="1" dirty="0">
                <a:solidFill>
                  <a:srgbClr val="000000"/>
                </a:solidFill>
                <a:cs typeface="Times New Roman" panose="02020603050405020304" pitchFamily="18" charset="0"/>
              </a:rPr>
              <a:t>Plastic Surgery</a:t>
            </a:r>
            <a:r>
              <a:rPr lang="en-GB" sz="1200" dirty="0">
                <a:solidFill>
                  <a:srgbClr val="000000"/>
                </a:solidFill>
                <a:cs typeface="Times New Roman" panose="02020603050405020304" pitchFamily="18" charset="0"/>
              </a:rPr>
              <a:t> from </a:t>
            </a:r>
            <a:r>
              <a:rPr lang="en-GB" sz="1200" b="1" dirty="0">
                <a:solidFill>
                  <a:srgbClr val="000000"/>
                </a:solidFill>
                <a:cs typeface="Times New Roman" panose="02020603050405020304" pitchFamily="18" charset="0"/>
              </a:rPr>
              <a:t>St John’s Hospital Emergency Department </a:t>
            </a:r>
            <a:r>
              <a:rPr lang="en-GB" sz="1200" dirty="0">
                <a:solidFill>
                  <a:srgbClr val="000000"/>
                </a:solidFill>
                <a:cs typeface="Times New Roman" panose="02020603050405020304" pitchFamily="18" charset="0"/>
              </a:rPr>
              <a:t>and </a:t>
            </a:r>
            <a:r>
              <a:rPr lang="en-GB" sz="1200" b="1" dirty="0">
                <a:solidFill>
                  <a:srgbClr val="000000"/>
                </a:solidFill>
                <a:cs typeface="Times New Roman" panose="02020603050405020304" pitchFamily="18" charset="0"/>
              </a:rPr>
              <a:t>Western General Hospital Minor Injuries Unit </a:t>
            </a:r>
            <a:r>
              <a:rPr lang="en-GB" sz="1200" dirty="0">
                <a:solidFill>
                  <a:srgbClr val="000000"/>
                </a:solidFill>
                <a:cs typeface="Times New Roman" panose="02020603050405020304" pitchFamily="18" charset="0"/>
              </a:rPr>
              <a:t>for the duration of the trial. The trial will start at 0800hrs on Tuesday 19</a:t>
            </a:r>
            <a:r>
              <a:rPr lang="en-GB" sz="1200" baseline="30000" dirty="0">
                <a:solidFill>
                  <a:srgbClr val="000000"/>
                </a:solidFill>
                <a:cs typeface="Times New Roman" panose="02020603050405020304" pitchFamily="18" charset="0"/>
              </a:rPr>
              <a:t>th</a:t>
            </a:r>
            <a:r>
              <a:rPr lang="en-GB" sz="1200" dirty="0">
                <a:solidFill>
                  <a:srgbClr val="000000"/>
                </a:solidFill>
                <a:cs typeface="Times New Roman" panose="02020603050405020304" pitchFamily="18" charset="0"/>
              </a:rPr>
              <a:t> September 2023 and run for approximately 4-6 weeks. </a:t>
            </a:r>
          </a:p>
          <a:p>
            <a:pPr>
              <a:lnSpc>
                <a:spcPct val="150000"/>
              </a:lnSpc>
            </a:pPr>
            <a:endParaRPr lang="en-GB" sz="1200" dirty="0">
              <a:solidFill>
                <a:srgbClr val="000000"/>
              </a:solidFill>
              <a:cs typeface="Times New Roman" panose="02020603050405020304" pitchFamily="18" charset="0"/>
            </a:endParaRPr>
          </a:p>
          <a:p>
            <a:pPr>
              <a:lnSpc>
                <a:spcPct val="150000"/>
              </a:lnSpc>
            </a:pPr>
            <a:r>
              <a:rPr lang="en-GB" sz="1200" dirty="0">
                <a:solidFill>
                  <a:srgbClr val="000000"/>
                </a:solidFill>
                <a:cs typeface="Times New Roman" panose="02020603050405020304" pitchFamily="18" charset="0"/>
              </a:rPr>
              <a:t>T</a:t>
            </a:r>
            <a:r>
              <a:rPr lang="en-GB" sz="1200" dirty="0">
                <a:effectLst/>
                <a:ea typeface="Calibri" panose="020F0502020204030204" pitchFamily="34" charset="0"/>
              </a:rPr>
              <a:t>his trial is part of a larger scale scoping exercise which is piloting 3 different apps to see which app best fits the organisation’s needs. Following all 3 trials, one of the apps will be chosen to replace the current pagers.</a:t>
            </a:r>
            <a:r>
              <a:rPr lang="en-GB" sz="1800" dirty="0">
                <a:effectLst/>
                <a:latin typeface="Calibri" panose="020F0502020204030204" pitchFamily="34" charset="0"/>
                <a:ea typeface="Calibri" panose="020F0502020204030204" pitchFamily="34" charset="0"/>
              </a:rPr>
              <a:t> </a:t>
            </a:r>
            <a:r>
              <a:rPr lang="en-GB" sz="1200" dirty="0">
                <a:latin typeface="Calibri" panose="020F0502020204030204" pitchFamily="34" charset="0"/>
                <a:ea typeface="Calibri" panose="020F0502020204030204" pitchFamily="34" charset="0"/>
              </a:rPr>
              <a:t>T</a:t>
            </a:r>
            <a:r>
              <a:rPr lang="en-GB" sz="1200" dirty="0">
                <a:effectLst/>
                <a:latin typeface="Calibri" panose="020F0502020204030204" pitchFamily="34" charset="0"/>
                <a:ea typeface="Calibri" panose="020F0502020204030204" pitchFamily="34" charset="0"/>
              </a:rPr>
              <a:t>he project team encourage user feedback about the positives, negatives and suggestions for improvement, please email </a:t>
            </a:r>
            <a:r>
              <a:rPr lang="en-GB" sz="1200" dirty="0">
                <a:effectLst/>
                <a:latin typeface="Calibri" panose="020F0502020204030204" pitchFamily="34" charset="0"/>
                <a:ea typeface="Calibri" panose="020F0502020204030204" pitchFamily="34" charset="0"/>
                <a:hlinkClick r:id="rId3"/>
              </a:rPr>
              <a:t>emma.x.park@nhslothian.scot.nhs.uk</a:t>
            </a:r>
            <a:r>
              <a:rPr lang="en-GB" sz="1200" dirty="0">
                <a:effectLst/>
                <a:latin typeface="Calibri" panose="020F0502020204030204" pitchFamily="34" charset="0"/>
                <a:ea typeface="Calibri" panose="020F0502020204030204" pitchFamily="34" charset="0"/>
              </a:rPr>
              <a:t> with any feedback or alternatively contact clinical leads.</a:t>
            </a:r>
            <a:endParaRPr lang="en-GB" sz="1200" dirty="0">
              <a:solidFill>
                <a:srgbClr val="000000"/>
              </a:solidFill>
              <a:cs typeface="Times New Roman" panose="02020603050405020304" pitchFamily="18" charset="0"/>
            </a:endParaRPr>
          </a:p>
        </p:txBody>
      </p:sp>
      <p:sp>
        <p:nvSpPr>
          <p:cNvPr id="5" name="Title 5">
            <a:extLst>
              <a:ext uri="{FF2B5EF4-FFF2-40B4-BE49-F238E27FC236}">
                <a16:creationId xmlns:a16="http://schemas.microsoft.com/office/drawing/2014/main" id="{A0C98DD2-B367-56A7-A4F1-2245C1210C68}"/>
              </a:ext>
            </a:extLst>
          </p:cNvPr>
          <p:cNvSpPr txBox="1">
            <a:spLocks/>
          </p:cNvSpPr>
          <p:nvPr/>
        </p:nvSpPr>
        <p:spPr>
          <a:xfrm>
            <a:off x="2319454" y="316340"/>
            <a:ext cx="6572133" cy="669780"/>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200" dirty="0"/>
              <a:t> </a:t>
            </a:r>
            <a:r>
              <a:rPr lang="en-GB" sz="2200" dirty="0" err="1"/>
              <a:t>Predeployment</a:t>
            </a:r>
            <a:r>
              <a:rPr lang="en-GB" sz="2200" dirty="0"/>
              <a:t> Information</a:t>
            </a:r>
          </a:p>
          <a:p>
            <a:pPr algn="ctr"/>
            <a:endParaRPr lang="en-GB" sz="2200" dirty="0"/>
          </a:p>
          <a:p>
            <a:pPr algn="ctr"/>
            <a:r>
              <a:rPr lang="en-GB" sz="1500" b="1" dirty="0"/>
              <a:t>Please read the following information before using the VCS app for the first time</a:t>
            </a:r>
          </a:p>
        </p:txBody>
      </p:sp>
    </p:spTree>
    <p:extLst>
      <p:ext uri="{BB962C8B-B14F-4D97-AF65-F5344CB8AC3E}">
        <p14:creationId xmlns:p14="http://schemas.microsoft.com/office/powerpoint/2010/main" val="2469157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0F209A-2C87-F638-430A-B474FDE533E2}"/>
              </a:ext>
            </a:extLst>
          </p:cNvPr>
          <p:cNvPicPr>
            <a:picLocks noChangeAspect="1"/>
          </p:cNvPicPr>
          <p:nvPr/>
        </p:nvPicPr>
        <p:blipFill rotWithShape="1">
          <a:blip r:embed="rId2"/>
          <a:srcRect l="62265" t="13080" r="30001" b="46434"/>
          <a:stretch/>
        </p:blipFill>
        <p:spPr>
          <a:xfrm>
            <a:off x="2657474" y="1034905"/>
            <a:ext cx="2981325" cy="4788189"/>
          </a:xfrm>
          <a:prstGeom prst="rect">
            <a:avLst/>
          </a:prstGeom>
        </p:spPr>
      </p:pic>
      <p:sp>
        <p:nvSpPr>
          <p:cNvPr id="6" name="Title 5">
            <a:extLst>
              <a:ext uri="{FF2B5EF4-FFF2-40B4-BE49-F238E27FC236}">
                <a16:creationId xmlns:a16="http://schemas.microsoft.com/office/drawing/2014/main" id="{A3E8299B-3C26-ECE8-AB1E-429855D21AA7}"/>
              </a:ext>
            </a:extLst>
          </p:cNvPr>
          <p:cNvSpPr>
            <a:spLocks noGrp="1"/>
          </p:cNvSpPr>
          <p:nvPr>
            <p:ph type="title"/>
          </p:nvPr>
        </p:nvSpPr>
        <p:spPr>
          <a:xfrm>
            <a:off x="4214812" y="193676"/>
            <a:ext cx="3762375" cy="669780"/>
          </a:xfrm>
        </p:spPr>
        <p:txBody>
          <a:bodyPr>
            <a:normAutofit/>
          </a:bodyPr>
          <a:lstStyle/>
          <a:p>
            <a:pPr algn="ctr"/>
            <a:r>
              <a:rPr lang="en-GB" sz="2200" dirty="0"/>
              <a:t>Myco3 Handset</a:t>
            </a:r>
          </a:p>
        </p:txBody>
      </p:sp>
      <p:pic>
        <p:nvPicPr>
          <p:cNvPr id="9" name="Picture 8">
            <a:extLst>
              <a:ext uri="{FF2B5EF4-FFF2-40B4-BE49-F238E27FC236}">
                <a16:creationId xmlns:a16="http://schemas.microsoft.com/office/drawing/2014/main" id="{8BA3444F-6A5D-8EB3-9B9D-6318F01805E1}"/>
              </a:ext>
            </a:extLst>
          </p:cNvPr>
          <p:cNvPicPr>
            <a:picLocks noChangeAspect="1"/>
          </p:cNvPicPr>
          <p:nvPr/>
        </p:nvPicPr>
        <p:blipFill rotWithShape="1">
          <a:blip r:embed="rId3"/>
          <a:srcRect l="69802" t="45704" r="25965" b="27189"/>
          <a:stretch/>
        </p:blipFill>
        <p:spPr>
          <a:xfrm>
            <a:off x="6618083" y="1835809"/>
            <a:ext cx="1621643" cy="3186382"/>
          </a:xfrm>
          <a:prstGeom prst="rect">
            <a:avLst/>
          </a:prstGeom>
        </p:spPr>
      </p:pic>
      <p:sp>
        <p:nvSpPr>
          <p:cNvPr id="10" name="Oval 9">
            <a:extLst>
              <a:ext uri="{FF2B5EF4-FFF2-40B4-BE49-F238E27FC236}">
                <a16:creationId xmlns:a16="http://schemas.microsoft.com/office/drawing/2014/main" id="{4995C5C2-A092-0A66-FDFF-CA3C3C6034BA}"/>
              </a:ext>
            </a:extLst>
          </p:cNvPr>
          <p:cNvSpPr/>
          <p:nvPr/>
        </p:nvSpPr>
        <p:spPr>
          <a:xfrm>
            <a:off x="7000853" y="4633017"/>
            <a:ext cx="856101" cy="341549"/>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4D7E3262-5D8D-2130-E721-CEBB36BCC46D}"/>
              </a:ext>
            </a:extLst>
          </p:cNvPr>
          <p:cNvPicPr>
            <a:picLocks noChangeAspect="1"/>
          </p:cNvPicPr>
          <p:nvPr/>
        </p:nvPicPr>
        <p:blipFill rotWithShape="1">
          <a:blip r:embed="rId4"/>
          <a:srcRect l="64101" t="50053" r="31591" b="39417"/>
          <a:stretch/>
        </p:blipFill>
        <p:spPr>
          <a:xfrm>
            <a:off x="8410575" y="4000500"/>
            <a:ext cx="1790700" cy="1343026"/>
          </a:xfrm>
          <a:prstGeom prst="rect">
            <a:avLst/>
          </a:prstGeom>
        </p:spPr>
      </p:pic>
      <p:sp>
        <p:nvSpPr>
          <p:cNvPr id="12" name="TextBox 11">
            <a:extLst>
              <a:ext uri="{FF2B5EF4-FFF2-40B4-BE49-F238E27FC236}">
                <a16:creationId xmlns:a16="http://schemas.microsoft.com/office/drawing/2014/main" id="{CFC76C4C-CAFB-FCF0-C4F3-4027963AF3F7}"/>
              </a:ext>
            </a:extLst>
          </p:cNvPr>
          <p:cNvSpPr txBox="1"/>
          <p:nvPr/>
        </p:nvSpPr>
        <p:spPr>
          <a:xfrm>
            <a:off x="8566129" y="1835809"/>
            <a:ext cx="1621642" cy="1569660"/>
          </a:xfrm>
          <a:prstGeom prst="rect">
            <a:avLst/>
          </a:prstGeom>
          <a:noFill/>
        </p:spPr>
        <p:txBody>
          <a:bodyPr wrap="square" rtlCol="0">
            <a:spAutoFit/>
          </a:bodyPr>
          <a:lstStyle/>
          <a:p>
            <a:r>
              <a:rPr lang="en-GB" sz="1200" b="1" dirty="0"/>
              <a:t>Hot swap battery</a:t>
            </a:r>
          </a:p>
          <a:p>
            <a:r>
              <a:rPr lang="en-GB" sz="1200" dirty="0"/>
              <a:t>To change the battery, slide along the lock button, remove the old battery, insert the new battery and slide back along to lock into place.</a:t>
            </a:r>
          </a:p>
        </p:txBody>
      </p:sp>
    </p:spTree>
    <p:extLst>
      <p:ext uri="{BB962C8B-B14F-4D97-AF65-F5344CB8AC3E}">
        <p14:creationId xmlns:p14="http://schemas.microsoft.com/office/powerpoint/2010/main" val="1798465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ymail_attachmentIdcb779233-9ce6-4ffd-b18d-1dffc496fd8c">
            <a:extLst>
              <a:ext uri="{FF2B5EF4-FFF2-40B4-BE49-F238E27FC236}">
                <a16:creationId xmlns:a16="http://schemas.microsoft.com/office/drawing/2014/main" id="{A416D784-627C-E58C-7157-6CBE06FA1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1313" y="-13696950"/>
            <a:ext cx="5400000" cy="72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ymail_attachmentIdcb779233-9ce6-4ffd-b18d-1dffc496fd8c">
            <a:extLst>
              <a:ext uri="{FF2B5EF4-FFF2-40B4-BE49-F238E27FC236}">
                <a16:creationId xmlns:a16="http://schemas.microsoft.com/office/drawing/2014/main" id="{C372A3BE-D1B6-0468-8E26-28798A064E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943" t="33462" r="34327" b="17211"/>
          <a:stretch/>
        </p:blipFill>
        <p:spPr bwMode="auto">
          <a:xfrm>
            <a:off x="4644672" y="1557000"/>
            <a:ext cx="2090944" cy="37440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F2B08714-58BC-7D53-77AE-87B1A81E243A}"/>
              </a:ext>
            </a:extLst>
          </p:cNvPr>
          <p:cNvSpPr>
            <a:spLocks noGrp="1"/>
          </p:cNvSpPr>
          <p:nvPr>
            <p:ph type="title"/>
          </p:nvPr>
        </p:nvSpPr>
        <p:spPr>
          <a:xfrm>
            <a:off x="4107682" y="245662"/>
            <a:ext cx="4379291" cy="597913"/>
          </a:xfrm>
        </p:spPr>
        <p:txBody>
          <a:bodyPr>
            <a:normAutofit/>
          </a:bodyPr>
          <a:lstStyle/>
          <a:p>
            <a:pPr algn="ctr"/>
            <a:r>
              <a:rPr lang="en-GB" sz="2400" dirty="0"/>
              <a:t>Turn on/off and screen navigation</a:t>
            </a:r>
          </a:p>
        </p:txBody>
      </p:sp>
      <p:pic>
        <p:nvPicPr>
          <p:cNvPr id="8" name="ymail_attachmentId79265583-246d-4314-86df-0750dd3f40b1">
            <a:extLst>
              <a:ext uri="{FF2B5EF4-FFF2-40B4-BE49-F238E27FC236}">
                <a16:creationId xmlns:a16="http://schemas.microsoft.com/office/drawing/2014/main" id="{763EE051-C58C-4B8F-D53D-5FA3089445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609" t="19789" r="30576" b="22447"/>
          <a:stretch/>
        </p:blipFill>
        <p:spPr bwMode="auto">
          <a:xfrm>
            <a:off x="8419119" y="1547825"/>
            <a:ext cx="2022738" cy="372565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Arrow: Down 8">
            <a:extLst>
              <a:ext uri="{FF2B5EF4-FFF2-40B4-BE49-F238E27FC236}">
                <a16:creationId xmlns:a16="http://schemas.microsoft.com/office/drawing/2014/main" id="{78A0DF5C-E79B-DF6C-02D2-780601A9C6CE}"/>
              </a:ext>
            </a:extLst>
          </p:cNvPr>
          <p:cNvSpPr/>
          <p:nvPr/>
        </p:nvSpPr>
        <p:spPr>
          <a:xfrm>
            <a:off x="9126646" y="3644962"/>
            <a:ext cx="609710" cy="1219200"/>
          </a:xfrm>
          <a:prstGeom prst="downArrow">
            <a:avLst/>
          </a:prstGeom>
          <a:gradFill>
            <a:gsLst>
              <a:gs pos="0">
                <a:schemeClr val="accent1">
                  <a:lumMod val="5000"/>
                  <a:lumOff val="95000"/>
                </a:schemeClr>
              </a:gs>
              <a:gs pos="74000">
                <a:srgbClr val="FF0000"/>
              </a:gs>
              <a:gs pos="83000">
                <a:srgbClr val="FF0000"/>
              </a:gs>
              <a:gs pos="100000">
                <a:srgbClr val="FF0000"/>
              </a:gs>
            </a:gsLst>
            <a:lin ang="54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EE237495-8DDA-655F-CA0A-FE27255402DD}"/>
              </a:ext>
            </a:extLst>
          </p:cNvPr>
          <p:cNvPicPr>
            <a:picLocks noChangeAspect="1"/>
          </p:cNvPicPr>
          <p:nvPr/>
        </p:nvPicPr>
        <p:blipFill>
          <a:blip r:embed="rId5"/>
          <a:stretch>
            <a:fillRect/>
          </a:stretch>
        </p:blipFill>
        <p:spPr>
          <a:xfrm>
            <a:off x="9108385" y="1886660"/>
            <a:ext cx="646232" cy="1237595"/>
          </a:xfrm>
          <a:prstGeom prst="rect">
            <a:avLst/>
          </a:prstGeom>
        </p:spPr>
      </p:pic>
      <p:sp>
        <p:nvSpPr>
          <p:cNvPr id="11" name="Arrow: Down 10">
            <a:extLst>
              <a:ext uri="{FF2B5EF4-FFF2-40B4-BE49-F238E27FC236}">
                <a16:creationId xmlns:a16="http://schemas.microsoft.com/office/drawing/2014/main" id="{2AA4D138-1D78-35EA-48D9-07CE56B5E2CD}"/>
              </a:ext>
            </a:extLst>
          </p:cNvPr>
          <p:cNvSpPr/>
          <p:nvPr/>
        </p:nvSpPr>
        <p:spPr>
          <a:xfrm rot="5400000">
            <a:off x="8517581" y="2980759"/>
            <a:ext cx="609710" cy="806637"/>
          </a:xfrm>
          <a:prstGeom prst="downArrow">
            <a:avLst/>
          </a:prstGeom>
          <a:gradFill>
            <a:gsLst>
              <a:gs pos="0">
                <a:schemeClr val="accent1">
                  <a:lumMod val="5000"/>
                  <a:lumOff val="95000"/>
                </a:schemeClr>
              </a:gs>
              <a:gs pos="74000">
                <a:srgbClr val="FF0000"/>
              </a:gs>
              <a:gs pos="83000">
                <a:srgbClr val="FF0000"/>
              </a:gs>
              <a:gs pos="100000">
                <a:srgbClr val="FF0000"/>
              </a:gs>
            </a:gsLst>
            <a:lin ang="54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Down 11">
            <a:extLst>
              <a:ext uri="{FF2B5EF4-FFF2-40B4-BE49-F238E27FC236}">
                <a16:creationId xmlns:a16="http://schemas.microsoft.com/office/drawing/2014/main" id="{CB6D7DEF-F84A-53AC-70EC-309A4F0AF5FE}"/>
              </a:ext>
            </a:extLst>
          </p:cNvPr>
          <p:cNvSpPr/>
          <p:nvPr/>
        </p:nvSpPr>
        <p:spPr>
          <a:xfrm rot="16200000">
            <a:off x="9735710" y="2980758"/>
            <a:ext cx="609710" cy="806637"/>
          </a:xfrm>
          <a:prstGeom prst="downArrow">
            <a:avLst/>
          </a:prstGeom>
          <a:gradFill>
            <a:gsLst>
              <a:gs pos="0">
                <a:schemeClr val="accent1">
                  <a:lumMod val="5000"/>
                  <a:lumOff val="95000"/>
                </a:schemeClr>
              </a:gs>
              <a:gs pos="74000">
                <a:srgbClr val="FF0000"/>
              </a:gs>
              <a:gs pos="83000">
                <a:srgbClr val="FF0000"/>
              </a:gs>
              <a:gs pos="100000">
                <a:srgbClr val="FF0000"/>
              </a:gs>
            </a:gsLst>
            <a:lin ang="5400000" scaled="1"/>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20838C4C-36EB-8DBF-9CFB-34C89E4AFA5C}"/>
              </a:ext>
            </a:extLst>
          </p:cNvPr>
          <p:cNvPicPr>
            <a:picLocks noChangeAspect="1"/>
          </p:cNvPicPr>
          <p:nvPr/>
        </p:nvPicPr>
        <p:blipFill rotWithShape="1">
          <a:blip r:embed="rId6"/>
          <a:srcRect l="87468" t="13377" r="11355" b="64663"/>
          <a:stretch/>
        </p:blipFill>
        <p:spPr>
          <a:xfrm>
            <a:off x="1957815" y="1788311"/>
            <a:ext cx="592867" cy="3393110"/>
          </a:xfrm>
          <a:prstGeom prst="rect">
            <a:avLst/>
          </a:prstGeom>
        </p:spPr>
      </p:pic>
      <p:sp>
        <p:nvSpPr>
          <p:cNvPr id="18" name="TextBox 17">
            <a:extLst>
              <a:ext uri="{FF2B5EF4-FFF2-40B4-BE49-F238E27FC236}">
                <a16:creationId xmlns:a16="http://schemas.microsoft.com/office/drawing/2014/main" id="{E55E414D-E027-B702-DB07-1C79B155AA5D}"/>
              </a:ext>
            </a:extLst>
          </p:cNvPr>
          <p:cNvSpPr txBox="1"/>
          <p:nvPr/>
        </p:nvSpPr>
        <p:spPr>
          <a:xfrm>
            <a:off x="232195" y="2356676"/>
            <a:ext cx="2090944" cy="646331"/>
          </a:xfrm>
          <a:prstGeom prst="rect">
            <a:avLst/>
          </a:prstGeom>
          <a:noFill/>
        </p:spPr>
        <p:txBody>
          <a:bodyPr wrap="square" rtlCol="0">
            <a:spAutoFit/>
          </a:bodyPr>
          <a:lstStyle/>
          <a:p>
            <a:r>
              <a:rPr lang="en-GB" sz="1200" dirty="0"/>
              <a:t>Power button</a:t>
            </a:r>
          </a:p>
          <a:p>
            <a:r>
              <a:rPr lang="en-GB" sz="1200" dirty="0"/>
              <a:t>‘press and hold’ to switch on/off</a:t>
            </a:r>
          </a:p>
        </p:txBody>
      </p:sp>
      <p:cxnSp>
        <p:nvCxnSpPr>
          <p:cNvPr id="20" name="Straight Connector 19">
            <a:extLst>
              <a:ext uri="{FF2B5EF4-FFF2-40B4-BE49-F238E27FC236}">
                <a16:creationId xmlns:a16="http://schemas.microsoft.com/office/drawing/2014/main" id="{1C71E7A5-9B4A-AE11-5680-DC8DB6F8EDB9}"/>
              </a:ext>
            </a:extLst>
          </p:cNvPr>
          <p:cNvCxnSpPr/>
          <p:nvPr/>
        </p:nvCxnSpPr>
        <p:spPr>
          <a:xfrm>
            <a:off x="1919715" y="2670316"/>
            <a:ext cx="45287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16AE5134-6D1C-9DD4-8F9A-5648FE3B7D93}"/>
              </a:ext>
            </a:extLst>
          </p:cNvPr>
          <p:cNvSpPr>
            <a:spLocks noChangeAspect="1"/>
          </p:cNvSpPr>
          <p:nvPr/>
        </p:nvSpPr>
        <p:spPr>
          <a:xfrm>
            <a:off x="2333625" y="2620725"/>
            <a:ext cx="76400" cy="7291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a:extLst>
              <a:ext uri="{FF2B5EF4-FFF2-40B4-BE49-F238E27FC236}">
                <a16:creationId xmlns:a16="http://schemas.microsoft.com/office/drawing/2014/main" id="{D3915183-D97B-9312-3CFE-4FAE13F3EA4C}"/>
              </a:ext>
            </a:extLst>
          </p:cNvPr>
          <p:cNvCxnSpPr/>
          <p:nvPr/>
        </p:nvCxnSpPr>
        <p:spPr>
          <a:xfrm>
            <a:off x="1900665" y="3184666"/>
            <a:ext cx="45287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7D674BCC-B506-A03C-E877-502634FBC206}"/>
              </a:ext>
            </a:extLst>
          </p:cNvPr>
          <p:cNvSpPr>
            <a:spLocks noChangeAspect="1"/>
          </p:cNvSpPr>
          <p:nvPr/>
        </p:nvSpPr>
        <p:spPr>
          <a:xfrm>
            <a:off x="2333625" y="3135075"/>
            <a:ext cx="76400" cy="7291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5E14A2BD-CDE8-FDFA-A9C4-6E74CB28F471}"/>
              </a:ext>
            </a:extLst>
          </p:cNvPr>
          <p:cNvSpPr txBox="1"/>
          <p:nvPr/>
        </p:nvSpPr>
        <p:spPr>
          <a:xfrm>
            <a:off x="1307517" y="3030852"/>
            <a:ext cx="693946" cy="276999"/>
          </a:xfrm>
          <a:prstGeom prst="rect">
            <a:avLst/>
          </a:prstGeom>
          <a:noFill/>
        </p:spPr>
        <p:txBody>
          <a:bodyPr wrap="square" rtlCol="0">
            <a:spAutoFit/>
          </a:bodyPr>
          <a:lstStyle/>
          <a:p>
            <a:r>
              <a:rPr lang="en-GB" sz="1200" dirty="0"/>
              <a:t>Volume</a:t>
            </a:r>
          </a:p>
        </p:txBody>
      </p:sp>
      <p:sp>
        <p:nvSpPr>
          <p:cNvPr id="26" name="TextBox 25">
            <a:extLst>
              <a:ext uri="{FF2B5EF4-FFF2-40B4-BE49-F238E27FC236}">
                <a16:creationId xmlns:a16="http://schemas.microsoft.com/office/drawing/2014/main" id="{6E6C4D2C-F902-B34E-F27A-0000FA5F15CD}"/>
              </a:ext>
            </a:extLst>
          </p:cNvPr>
          <p:cNvSpPr txBox="1"/>
          <p:nvPr/>
        </p:nvSpPr>
        <p:spPr>
          <a:xfrm>
            <a:off x="2973437" y="2153689"/>
            <a:ext cx="1479592" cy="2123658"/>
          </a:xfrm>
          <a:prstGeom prst="rect">
            <a:avLst/>
          </a:prstGeom>
          <a:noFill/>
        </p:spPr>
        <p:txBody>
          <a:bodyPr wrap="square" rtlCol="0">
            <a:spAutoFit/>
          </a:bodyPr>
          <a:lstStyle/>
          <a:p>
            <a:r>
              <a:rPr lang="en-GB" sz="1200" dirty="0"/>
              <a:t>To activate the handset press the power button and swipe up.</a:t>
            </a:r>
          </a:p>
          <a:p>
            <a:endParaRPr lang="en-GB" sz="1200" dirty="0"/>
          </a:p>
          <a:p>
            <a:r>
              <a:rPr lang="en-GB" sz="1200" dirty="0"/>
              <a:t>Enter the Lothian  device </a:t>
            </a:r>
            <a:r>
              <a:rPr lang="en-GB" sz="1200" b="1" dirty="0"/>
              <a:t>pin code </a:t>
            </a:r>
            <a:r>
              <a:rPr lang="en-GB" sz="1200" dirty="0"/>
              <a:t>(</a:t>
            </a:r>
            <a:r>
              <a:rPr lang="en-GB" sz="1200" b="1" dirty="0"/>
              <a:t>12369874</a:t>
            </a:r>
            <a:r>
              <a:rPr lang="en-GB" sz="1200" dirty="0"/>
              <a:t>) and press ‘accept’</a:t>
            </a:r>
          </a:p>
          <a:p>
            <a:endParaRPr lang="en-GB" sz="1200" dirty="0"/>
          </a:p>
          <a:p>
            <a:endParaRPr lang="en-GB" sz="1200" dirty="0"/>
          </a:p>
        </p:txBody>
      </p:sp>
      <p:sp>
        <p:nvSpPr>
          <p:cNvPr id="29" name="TextBox 28">
            <a:extLst>
              <a:ext uri="{FF2B5EF4-FFF2-40B4-BE49-F238E27FC236}">
                <a16:creationId xmlns:a16="http://schemas.microsoft.com/office/drawing/2014/main" id="{7B518044-0196-6899-0630-A82A1B53EAF0}"/>
              </a:ext>
            </a:extLst>
          </p:cNvPr>
          <p:cNvSpPr txBox="1"/>
          <p:nvPr/>
        </p:nvSpPr>
        <p:spPr>
          <a:xfrm>
            <a:off x="7007381" y="2884827"/>
            <a:ext cx="1479592" cy="646331"/>
          </a:xfrm>
          <a:prstGeom prst="rect">
            <a:avLst/>
          </a:prstGeom>
          <a:noFill/>
        </p:spPr>
        <p:txBody>
          <a:bodyPr wrap="square" rtlCol="0">
            <a:spAutoFit/>
          </a:bodyPr>
          <a:lstStyle/>
          <a:p>
            <a:r>
              <a:rPr lang="en-GB" sz="1200" dirty="0"/>
              <a:t>Navigate between screens by swiping up/down/right/left</a:t>
            </a:r>
          </a:p>
        </p:txBody>
      </p:sp>
      <p:cxnSp>
        <p:nvCxnSpPr>
          <p:cNvPr id="2" name="Straight Arrow Connector 1">
            <a:extLst>
              <a:ext uri="{FF2B5EF4-FFF2-40B4-BE49-F238E27FC236}">
                <a16:creationId xmlns:a16="http://schemas.microsoft.com/office/drawing/2014/main" id="{CA04F271-CC6C-AAC5-4E0C-02DBF444AC23}"/>
              </a:ext>
            </a:extLst>
          </p:cNvPr>
          <p:cNvCxnSpPr>
            <a:cxnSpLocks/>
          </p:cNvCxnSpPr>
          <p:nvPr/>
        </p:nvCxnSpPr>
        <p:spPr>
          <a:xfrm>
            <a:off x="4233181" y="3410650"/>
            <a:ext cx="1787609" cy="116135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9EA7950F-3F4B-C02E-E6C0-74CEAF285639}"/>
              </a:ext>
            </a:extLst>
          </p:cNvPr>
          <p:cNvSpPr/>
          <p:nvPr/>
        </p:nvSpPr>
        <p:spPr>
          <a:xfrm>
            <a:off x="6030548" y="4473441"/>
            <a:ext cx="440069" cy="390721"/>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14144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A0ACCFB2-8C5E-8A4C-F58E-E1934C0C4669}"/>
              </a:ext>
            </a:extLst>
          </p:cNvPr>
          <p:cNvSpPr txBox="1">
            <a:spLocks/>
          </p:cNvSpPr>
          <p:nvPr/>
        </p:nvSpPr>
        <p:spPr>
          <a:xfrm>
            <a:off x="1999178" y="341180"/>
            <a:ext cx="1539670" cy="45446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t>Logging in</a:t>
            </a:r>
          </a:p>
        </p:txBody>
      </p:sp>
      <p:pic>
        <p:nvPicPr>
          <p:cNvPr id="1026" name="Picture 2">
            <a:extLst>
              <a:ext uri="{FF2B5EF4-FFF2-40B4-BE49-F238E27FC236}">
                <a16:creationId xmlns:a16="http://schemas.microsoft.com/office/drawing/2014/main" id="{3297844C-626C-7F93-9515-DC441044B0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140" t="8486" r="20063" b="4908"/>
          <a:stretch/>
        </p:blipFill>
        <p:spPr bwMode="auto">
          <a:xfrm>
            <a:off x="577989" y="1178076"/>
            <a:ext cx="1894378" cy="36577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52F5236-2112-BCA5-30E7-8D9EA75923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64" t="16970" r="27220" b="5628"/>
          <a:stretch/>
        </p:blipFill>
        <p:spPr bwMode="auto">
          <a:xfrm>
            <a:off x="2985765" y="1205549"/>
            <a:ext cx="1726850" cy="365770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6">
            <a:extLst>
              <a:ext uri="{FF2B5EF4-FFF2-40B4-BE49-F238E27FC236}">
                <a16:creationId xmlns:a16="http://schemas.microsoft.com/office/drawing/2014/main" id="{FCC0B61F-BC79-700A-9BA9-755AC97C3F33}"/>
              </a:ext>
            </a:extLst>
          </p:cNvPr>
          <p:cNvSpPr txBox="1">
            <a:spLocks/>
          </p:cNvSpPr>
          <p:nvPr/>
        </p:nvSpPr>
        <p:spPr>
          <a:xfrm>
            <a:off x="8822575" y="341180"/>
            <a:ext cx="1508957" cy="45446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t>*Logging out</a:t>
            </a:r>
          </a:p>
        </p:txBody>
      </p:sp>
      <p:pic>
        <p:nvPicPr>
          <p:cNvPr id="5" name="Picture 6">
            <a:extLst>
              <a:ext uri="{FF2B5EF4-FFF2-40B4-BE49-F238E27FC236}">
                <a16:creationId xmlns:a16="http://schemas.microsoft.com/office/drawing/2014/main" id="{874CDE24-D4B7-2945-2B7B-140E2F0AB2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36" t="20952" r="24449" b="7359"/>
          <a:stretch/>
        </p:blipFill>
        <p:spPr bwMode="auto">
          <a:xfrm>
            <a:off x="5226014" y="1205549"/>
            <a:ext cx="1864192" cy="36577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DFEF48BE-F5B9-417D-3D29-49D11E9FB27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188" t="11429" r="16687" b="15152"/>
          <a:stretch/>
        </p:blipFill>
        <p:spPr bwMode="auto">
          <a:xfrm>
            <a:off x="7493175" y="1205549"/>
            <a:ext cx="1947709" cy="367774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edia">
            <a:extLst>
              <a:ext uri="{FF2B5EF4-FFF2-40B4-BE49-F238E27FC236}">
                <a16:creationId xmlns:a16="http://schemas.microsoft.com/office/drawing/2014/main" id="{DA75B6B1-84DB-9340-4995-597A65F1855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572" t="9697" r="10083" b="7013"/>
          <a:stretch/>
        </p:blipFill>
        <p:spPr bwMode="auto">
          <a:xfrm>
            <a:off x="9843853" y="1187496"/>
            <a:ext cx="1881029" cy="364828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6">
            <a:extLst>
              <a:ext uri="{FF2B5EF4-FFF2-40B4-BE49-F238E27FC236}">
                <a16:creationId xmlns:a16="http://schemas.microsoft.com/office/drawing/2014/main" id="{E4CFA3FE-4943-7CAC-DA38-2DE38E9F823D}"/>
              </a:ext>
            </a:extLst>
          </p:cNvPr>
          <p:cNvSpPr txBox="1">
            <a:spLocks/>
          </p:cNvSpPr>
          <p:nvPr/>
        </p:nvSpPr>
        <p:spPr>
          <a:xfrm>
            <a:off x="5326165" y="341180"/>
            <a:ext cx="1539670" cy="454466"/>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t>Home screen</a:t>
            </a:r>
          </a:p>
        </p:txBody>
      </p:sp>
      <p:cxnSp>
        <p:nvCxnSpPr>
          <p:cNvPr id="8" name="Straight Arrow Connector 7">
            <a:extLst>
              <a:ext uri="{FF2B5EF4-FFF2-40B4-BE49-F238E27FC236}">
                <a16:creationId xmlns:a16="http://schemas.microsoft.com/office/drawing/2014/main" id="{4BFDB89B-4B55-DACC-CE08-C03D940DD766}"/>
              </a:ext>
            </a:extLst>
          </p:cNvPr>
          <p:cNvCxnSpPr>
            <a:cxnSpLocks/>
            <a:stCxn id="2" idx="2"/>
          </p:cNvCxnSpPr>
          <p:nvPr/>
        </p:nvCxnSpPr>
        <p:spPr>
          <a:xfrm flipH="1">
            <a:off x="1658062" y="795646"/>
            <a:ext cx="1110951" cy="819398"/>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EA74904-CC5D-4D8E-BB03-4AD44495A88B}"/>
              </a:ext>
            </a:extLst>
          </p:cNvPr>
          <p:cNvCxnSpPr>
            <a:cxnSpLocks/>
          </p:cNvCxnSpPr>
          <p:nvPr/>
        </p:nvCxnSpPr>
        <p:spPr>
          <a:xfrm>
            <a:off x="2769013" y="795646"/>
            <a:ext cx="783427" cy="1520042"/>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14F00625-74BD-2CF5-99B0-163AA39FF642}"/>
              </a:ext>
            </a:extLst>
          </p:cNvPr>
          <p:cNvSpPr/>
          <p:nvPr/>
        </p:nvSpPr>
        <p:spPr>
          <a:xfrm>
            <a:off x="1022978" y="1573166"/>
            <a:ext cx="593196" cy="558140"/>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21FA84DC-3206-88E2-4BF7-1E2AF3B26D77}"/>
              </a:ext>
            </a:extLst>
          </p:cNvPr>
          <p:cNvSpPr/>
          <p:nvPr/>
        </p:nvSpPr>
        <p:spPr>
          <a:xfrm>
            <a:off x="3031306" y="2419937"/>
            <a:ext cx="1608856" cy="1035785"/>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Arrow Connector 16">
            <a:extLst>
              <a:ext uri="{FF2B5EF4-FFF2-40B4-BE49-F238E27FC236}">
                <a16:creationId xmlns:a16="http://schemas.microsoft.com/office/drawing/2014/main" id="{29433157-EFEA-6148-7C0C-87D92320926A}"/>
              </a:ext>
            </a:extLst>
          </p:cNvPr>
          <p:cNvCxnSpPr>
            <a:cxnSpLocks/>
          </p:cNvCxnSpPr>
          <p:nvPr/>
        </p:nvCxnSpPr>
        <p:spPr>
          <a:xfrm>
            <a:off x="6116351" y="777797"/>
            <a:ext cx="0" cy="302858"/>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53886CB-5FD0-34E5-C302-71A277B54EA1}"/>
              </a:ext>
            </a:extLst>
          </p:cNvPr>
          <p:cNvSpPr txBox="1"/>
          <p:nvPr/>
        </p:nvSpPr>
        <p:spPr>
          <a:xfrm>
            <a:off x="495328" y="5011387"/>
            <a:ext cx="1894376" cy="461665"/>
          </a:xfrm>
          <a:prstGeom prst="rect">
            <a:avLst/>
          </a:prstGeom>
          <a:noFill/>
        </p:spPr>
        <p:txBody>
          <a:bodyPr wrap="square" rtlCol="0">
            <a:spAutoFit/>
          </a:bodyPr>
          <a:lstStyle/>
          <a:p>
            <a:r>
              <a:rPr lang="en-GB" sz="1200" dirty="0"/>
              <a:t>Select the VCS app from the Myco3 home screen</a:t>
            </a:r>
          </a:p>
        </p:txBody>
      </p:sp>
      <p:sp>
        <p:nvSpPr>
          <p:cNvPr id="23" name="TextBox 22">
            <a:extLst>
              <a:ext uri="{FF2B5EF4-FFF2-40B4-BE49-F238E27FC236}">
                <a16:creationId xmlns:a16="http://schemas.microsoft.com/office/drawing/2014/main" id="{150CAA10-9931-478B-3507-EB35A0E4895D}"/>
              </a:ext>
            </a:extLst>
          </p:cNvPr>
          <p:cNvSpPr txBox="1"/>
          <p:nvPr/>
        </p:nvSpPr>
        <p:spPr>
          <a:xfrm>
            <a:off x="2860094" y="4993969"/>
            <a:ext cx="2173459" cy="1938992"/>
          </a:xfrm>
          <a:prstGeom prst="rect">
            <a:avLst/>
          </a:prstGeom>
          <a:noFill/>
        </p:spPr>
        <p:txBody>
          <a:bodyPr wrap="square" rtlCol="0">
            <a:spAutoFit/>
          </a:bodyPr>
          <a:lstStyle/>
          <a:p>
            <a:r>
              <a:rPr lang="en-GB" sz="1200" dirty="0"/>
              <a:t>Enter your username and password then select ‘Log In’</a:t>
            </a:r>
          </a:p>
          <a:p>
            <a:endParaRPr lang="en-GB" sz="1200" dirty="0"/>
          </a:p>
          <a:p>
            <a:r>
              <a:rPr lang="en-GB" sz="1200" dirty="0"/>
              <a:t>Username: </a:t>
            </a:r>
            <a:r>
              <a:rPr lang="en-GB" sz="1200" b="1" dirty="0"/>
              <a:t>First </a:t>
            </a:r>
            <a:r>
              <a:rPr lang="en-GB" sz="1200" b="1" dirty="0" err="1"/>
              <a:t>name.Surname</a:t>
            </a:r>
            <a:endParaRPr lang="en-GB" sz="1200" b="1" dirty="0"/>
          </a:p>
          <a:p>
            <a:r>
              <a:rPr lang="en-GB" sz="1200" dirty="0"/>
              <a:t>Password: </a:t>
            </a:r>
            <a:r>
              <a:rPr lang="en-GB" sz="1200" b="1" dirty="0"/>
              <a:t>Surname</a:t>
            </a:r>
          </a:p>
          <a:p>
            <a:r>
              <a:rPr lang="en-GB" sz="1200" i="1" dirty="0"/>
              <a:t>Please note, if your surname is less than 5 digits your password will be your surname followed by exclamation mark(s) to create a 5 digit password</a:t>
            </a:r>
          </a:p>
        </p:txBody>
      </p:sp>
      <p:sp>
        <p:nvSpPr>
          <p:cNvPr id="24" name="TextBox 23">
            <a:extLst>
              <a:ext uri="{FF2B5EF4-FFF2-40B4-BE49-F238E27FC236}">
                <a16:creationId xmlns:a16="http://schemas.microsoft.com/office/drawing/2014/main" id="{11990E6B-0B74-1914-55D2-A6571FC7F8EB}"/>
              </a:ext>
            </a:extLst>
          </p:cNvPr>
          <p:cNvSpPr txBox="1"/>
          <p:nvPr/>
        </p:nvSpPr>
        <p:spPr>
          <a:xfrm>
            <a:off x="5226013" y="5011387"/>
            <a:ext cx="1894376" cy="1569660"/>
          </a:xfrm>
          <a:prstGeom prst="rect">
            <a:avLst/>
          </a:prstGeom>
          <a:noFill/>
        </p:spPr>
        <p:txBody>
          <a:bodyPr wrap="square" rtlCol="0">
            <a:spAutoFit/>
          </a:bodyPr>
          <a:lstStyle/>
          <a:p>
            <a:r>
              <a:rPr lang="en-GB" sz="1200" dirty="0"/>
              <a:t>3 dots gives your more options including on-call status</a:t>
            </a:r>
          </a:p>
          <a:p>
            <a:endParaRPr lang="en-GB" sz="1200" dirty="0"/>
          </a:p>
          <a:p>
            <a:r>
              <a:rPr lang="en-GB" sz="1200" dirty="0"/>
              <a:t>*Before logging out ALWAYS remember to change your status to ‘Not On-Call’</a:t>
            </a:r>
          </a:p>
        </p:txBody>
      </p:sp>
      <p:cxnSp>
        <p:nvCxnSpPr>
          <p:cNvPr id="25" name="Straight Arrow Connector 24">
            <a:extLst>
              <a:ext uri="{FF2B5EF4-FFF2-40B4-BE49-F238E27FC236}">
                <a16:creationId xmlns:a16="http://schemas.microsoft.com/office/drawing/2014/main" id="{713DE2F6-AB7C-50C2-424E-B43F47E33F4D}"/>
              </a:ext>
            </a:extLst>
          </p:cNvPr>
          <p:cNvCxnSpPr>
            <a:cxnSpLocks/>
            <a:stCxn id="24" idx="0"/>
          </p:cNvCxnSpPr>
          <p:nvPr/>
        </p:nvCxnSpPr>
        <p:spPr>
          <a:xfrm flipV="1">
            <a:off x="6173201" y="4346372"/>
            <a:ext cx="628159" cy="665015"/>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066B5B6-B173-E131-9B5A-4CBBC9C95F09}"/>
              </a:ext>
            </a:extLst>
          </p:cNvPr>
          <p:cNvSpPr txBox="1"/>
          <p:nvPr/>
        </p:nvSpPr>
        <p:spPr>
          <a:xfrm>
            <a:off x="9840573" y="5011387"/>
            <a:ext cx="1894376" cy="646331"/>
          </a:xfrm>
          <a:prstGeom prst="rect">
            <a:avLst/>
          </a:prstGeom>
          <a:noFill/>
        </p:spPr>
        <p:txBody>
          <a:bodyPr wrap="square" rtlCol="0">
            <a:spAutoFit/>
          </a:bodyPr>
          <a:lstStyle/>
          <a:p>
            <a:r>
              <a:rPr lang="en-GB" sz="1200" dirty="0"/>
              <a:t>Select your icon at the top left of the app home screen to log out</a:t>
            </a:r>
          </a:p>
        </p:txBody>
      </p:sp>
      <p:cxnSp>
        <p:nvCxnSpPr>
          <p:cNvPr id="29" name="Straight Arrow Connector 28">
            <a:extLst>
              <a:ext uri="{FF2B5EF4-FFF2-40B4-BE49-F238E27FC236}">
                <a16:creationId xmlns:a16="http://schemas.microsoft.com/office/drawing/2014/main" id="{0D6B023C-1CE6-1886-E2C0-CD06DAD0B42C}"/>
              </a:ext>
            </a:extLst>
          </p:cNvPr>
          <p:cNvCxnSpPr>
            <a:cxnSpLocks/>
          </p:cNvCxnSpPr>
          <p:nvPr/>
        </p:nvCxnSpPr>
        <p:spPr>
          <a:xfrm flipH="1" flipV="1">
            <a:off x="10236530" y="1846613"/>
            <a:ext cx="529134" cy="3155898"/>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F5731DA-41A4-139D-533D-9466C707F554}"/>
              </a:ext>
            </a:extLst>
          </p:cNvPr>
          <p:cNvSpPr txBox="1"/>
          <p:nvPr/>
        </p:nvSpPr>
        <p:spPr>
          <a:xfrm>
            <a:off x="7497880" y="5057553"/>
            <a:ext cx="1894376" cy="1569660"/>
          </a:xfrm>
          <a:prstGeom prst="rect">
            <a:avLst/>
          </a:prstGeom>
          <a:noFill/>
        </p:spPr>
        <p:txBody>
          <a:bodyPr wrap="square" rtlCol="0">
            <a:spAutoFit/>
          </a:bodyPr>
          <a:lstStyle/>
          <a:p>
            <a:r>
              <a:rPr lang="en-GB" sz="1200" dirty="0"/>
              <a:t>After logging in select your on call status from ‘My On-call Groups’ menu (see overleaf).</a:t>
            </a:r>
          </a:p>
          <a:p>
            <a:endParaRPr lang="en-GB" sz="1200" dirty="0"/>
          </a:p>
          <a:p>
            <a:r>
              <a:rPr lang="en-GB" sz="1200" dirty="0"/>
              <a:t>At the end of your shift select ‘Not-On-Call’ before logging off from the app</a:t>
            </a:r>
          </a:p>
        </p:txBody>
      </p:sp>
    </p:spTree>
    <p:extLst>
      <p:ext uri="{BB962C8B-B14F-4D97-AF65-F5344CB8AC3E}">
        <p14:creationId xmlns:p14="http://schemas.microsoft.com/office/powerpoint/2010/main" val="3542185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70F3BE92-3BBA-26CA-55C1-F0F2565A2F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836" t="20952" r="24449" b="7359"/>
          <a:stretch/>
        </p:blipFill>
        <p:spPr bwMode="auto">
          <a:xfrm>
            <a:off x="442312" y="1251535"/>
            <a:ext cx="1837750" cy="360536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E846B152-D925-9260-E356-7A926AB6B1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909" t="11621" r="25142" b="6840"/>
          <a:stretch/>
        </p:blipFill>
        <p:spPr bwMode="auto">
          <a:xfrm>
            <a:off x="2866049" y="1251534"/>
            <a:ext cx="1830009" cy="36201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4B41E5C-ADC7-0056-E53E-30FCA350A2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528" t="15412" r="23525" b="11621"/>
          <a:stretch/>
        </p:blipFill>
        <p:spPr bwMode="auto">
          <a:xfrm>
            <a:off x="5282045" y="1251534"/>
            <a:ext cx="1821312" cy="362019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C53A31DB-AF0B-4E22-18B1-32C7C54A4F8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450" t="18009" r="23295" b="4935"/>
          <a:stretch/>
        </p:blipFill>
        <p:spPr bwMode="auto">
          <a:xfrm>
            <a:off x="7689344" y="1251533"/>
            <a:ext cx="1830008" cy="366825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8FBFAD50-3A5C-032C-0546-A2B6BBEF98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681" t="22511" r="27220" b="7533"/>
          <a:stretch/>
        </p:blipFill>
        <p:spPr bwMode="auto">
          <a:xfrm>
            <a:off x="10074361" y="1251533"/>
            <a:ext cx="1852290" cy="3668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6">
            <a:extLst>
              <a:ext uri="{FF2B5EF4-FFF2-40B4-BE49-F238E27FC236}">
                <a16:creationId xmlns:a16="http://schemas.microsoft.com/office/drawing/2014/main" id="{755C5071-C7B1-36B7-5AE1-805D9106FFD0}"/>
              </a:ext>
            </a:extLst>
          </p:cNvPr>
          <p:cNvSpPr txBox="1">
            <a:spLocks/>
          </p:cNvSpPr>
          <p:nvPr/>
        </p:nvSpPr>
        <p:spPr>
          <a:xfrm>
            <a:off x="4449451" y="353056"/>
            <a:ext cx="2853873" cy="45446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t>Start of shift procedure</a:t>
            </a:r>
          </a:p>
        </p:txBody>
      </p:sp>
      <p:sp>
        <p:nvSpPr>
          <p:cNvPr id="4" name="TextBox 3">
            <a:extLst>
              <a:ext uri="{FF2B5EF4-FFF2-40B4-BE49-F238E27FC236}">
                <a16:creationId xmlns:a16="http://schemas.microsoft.com/office/drawing/2014/main" id="{8D2E1D35-14BA-DBAF-C5CF-BE47974F5493}"/>
              </a:ext>
            </a:extLst>
          </p:cNvPr>
          <p:cNvSpPr txBox="1"/>
          <p:nvPr/>
        </p:nvSpPr>
        <p:spPr>
          <a:xfrm>
            <a:off x="385686" y="5058889"/>
            <a:ext cx="1894376" cy="830997"/>
          </a:xfrm>
          <a:prstGeom prst="rect">
            <a:avLst/>
          </a:prstGeom>
          <a:noFill/>
        </p:spPr>
        <p:txBody>
          <a:bodyPr wrap="square" rtlCol="0">
            <a:spAutoFit/>
          </a:bodyPr>
          <a:lstStyle/>
          <a:p>
            <a:r>
              <a:rPr lang="en-GB" sz="1200" dirty="0"/>
              <a:t>From the app home screen, select the more options icon at the bottom right (3 dots)</a:t>
            </a:r>
          </a:p>
        </p:txBody>
      </p:sp>
      <p:cxnSp>
        <p:nvCxnSpPr>
          <p:cNvPr id="5" name="Straight Arrow Connector 4">
            <a:extLst>
              <a:ext uri="{FF2B5EF4-FFF2-40B4-BE49-F238E27FC236}">
                <a16:creationId xmlns:a16="http://schemas.microsoft.com/office/drawing/2014/main" id="{EFC3A504-88A4-2187-E329-F7C37A057886}"/>
              </a:ext>
            </a:extLst>
          </p:cNvPr>
          <p:cNvCxnSpPr>
            <a:cxnSpLocks/>
          </p:cNvCxnSpPr>
          <p:nvPr/>
        </p:nvCxnSpPr>
        <p:spPr>
          <a:xfrm flipV="1">
            <a:off x="1332874" y="4393870"/>
            <a:ext cx="567178" cy="665019"/>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6994F3-5A91-A5EE-6C0A-EC44F6CA496B}"/>
              </a:ext>
            </a:extLst>
          </p:cNvPr>
          <p:cNvSpPr txBox="1"/>
          <p:nvPr/>
        </p:nvSpPr>
        <p:spPr>
          <a:xfrm>
            <a:off x="2833865" y="5058889"/>
            <a:ext cx="1894376" cy="461665"/>
          </a:xfrm>
          <a:prstGeom prst="rect">
            <a:avLst/>
          </a:prstGeom>
          <a:noFill/>
        </p:spPr>
        <p:txBody>
          <a:bodyPr wrap="square" rtlCol="0">
            <a:spAutoFit/>
          </a:bodyPr>
          <a:lstStyle/>
          <a:p>
            <a:r>
              <a:rPr lang="en-GB" sz="1200" dirty="0"/>
              <a:t>Select the second option ‘On-Call’</a:t>
            </a:r>
          </a:p>
        </p:txBody>
      </p:sp>
      <p:cxnSp>
        <p:nvCxnSpPr>
          <p:cNvPr id="8" name="Straight Arrow Connector 7">
            <a:extLst>
              <a:ext uri="{FF2B5EF4-FFF2-40B4-BE49-F238E27FC236}">
                <a16:creationId xmlns:a16="http://schemas.microsoft.com/office/drawing/2014/main" id="{6A2C8916-C2A5-93EC-17DC-CD186B1BA821}"/>
              </a:ext>
            </a:extLst>
          </p:cNvPr>
          <p:cNvCxnSpPr>
            <a:cxnSpLocks/>
          </p:cNvCxnSpPr>
          <p:nvPr/>
        </p:nvCxnSpPr>
        <p:spPr>
          <a:xfrm flipH="1" flipV="1">
            <a:off x="3408218" y="2470068"/>
            <a:ext cx="372835" cy="258882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1724CF6-F04C-3373-A2FD-D2EE5FDD1B5E}"/>
              </a:ext>
            </a:extLst>
          </p:cNvPr>
          <p:cNvSpPr txBox="1"/>
          <p:nvPr/>
        </p:nvSpPr>
        <p:spPr>
          <a:xfrm>
            <a:off x="5245513" y="5058888"/>
            <a:ext cx="1894376" cy="276999"/>
          </a:xfrm>
          <a:prstGeom prst="rect">
            <a:avLst/>
          </a:prstGeom>
          <a:noFill/>
        </p:spPr>
        <p:txBody>
          <a:bodyPr wrap="square" rtlCol="0">
            <a:spAutoFit/>
          </a:bodyPr>
          <a:lstStyle/>
          <a:p>
            <a:r>
              <a:rPr lang="en-GB" sz="1200" dirty="0"/>
              <a:t>Select ‘My On-Call Groups’</a:t>
            </a:r>
          </a:p>
        </p:txBody>
      </p:sp>
      <p:cxnSp>
        <p:nvCxnSpPr>
          <p:cNvPr id="11" name="Straight Arrow Connector 10">
            <a:extLst>
              <a:ext uri="{FF2B5EF4-FFF2-40B4-BE49-F238E27FC236}">
                <a16:creationId xmlns:a16="http://schemas.microsoft.com/office/drawing/2014/main" id="{2B8ACA99-3236-6B7E-FE8A-19CC6436E8CF}"/>
              </a:ext>
            </a:extLst>
          </p:cNvPr>
          <p:cNvCxnSpPr>
            <a:cxnSpLocks/>
          </p:cNvCxnSpPr>
          <p:nvPr/>
        </p:nvCxnSpPr>
        <p:spPr>
          <a:xfrm flipH="1" flipV="1">
            <a:off x="5876387" y="2173184"/>
            <a:ext cx="219613" cy="2885704"/>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D7035BA-7F43-F352-B0FF-12E380F85F91}"/>
              </a:ext>
            </a:extLst>
          </p:cNvPr>
          <p:cNvSpPr txBox="1"/>
          <p:nvPr/>
        </p:nvSpPr>
        <p:spPr>
          <a:xfrm>
            <a:off x="7657161" y="5058887"/>
            <a:ext cx="1894376" cy="830997"/>
          </a:xfrm>
          <a:prstGeom prst="rect">
            <a:avLst/>
          </a:prstGeom>
          <a:noFill/>
        </p:spPr>
        <p:txBody>
          <a:bodyPr wrap="square" rtlCol="0">
            <a:spAutoFit/>
          </a:bodyPr>
          <a:lstStyle/>
          <a:p>
            <a:r>
              <a:rPr lang="en-GB" sz="1200" dirty="0"/>
              <a:t>Select the on-call role you are performing (</a:t>
            </a:r>
            <a:r>
              <a:rPr lang="en-GB" sz="1200" dirty="0" err="1"/>
              <a:t>eg</a:t>
            </a:r>
            <a:r>
              <a:rPr lang="en-GB" sz="1200" dirty="0"/>
              <a:t> MIU ENP, MIU Physio, SJH ENP etc.)</a:t>
            </a:r>
          </a:p>
        </p:txBody>
      </p:sp>
      <p:cxnSp>
        <p:nvCxnSpPr>
          <p:cNvPr id="14" name="Straight Arrow Connector 13">
            <a:extLst>
              <a:ext uri="{FF2B5EF4-FFF2-40B4-BE49-F238E27FC236}">
                <a16:creationId xmlns:a16="http://schemas.microsoft.com/office/drawing/2014/main" id="{FA4BFE0E-236A-BF98-28BA-B53CBAFFEB67}"/>
              </a:ext>
            </a:extLst>
          </p:cNvPr>
          <p:cNvCxnSpPr>
            <a:cxnSpLocks/>
          </p:cNvCxnSpPr>
          <p:nvPr/>
        </p:nvCxnSpPr>
        <p:spPr>
          <a:xfrm flipH="1" flipV="1">
            <a:off x="8384735" y="2173184"/>
            <a:ext cx="219613" cy="2885704"/>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C8D9537-2E8E-A9FC-C846-73A6B24C4630}"/>
              </a:ext>
            </a:extLst>
          </p:cNvPr>
          <p:cNvSpPr txBox="1"/>
          <p:nvPr/>
        </p:nvSpPr>
        <p:spPr>
          <a:xfrm>
            <a:off x="10032275" y="5058886"/>
            <a:ext cx="1894376" cy="1754326"/>
          </a:xfrm>
          <a:prstGeom prst="rect">
            <a:avLst/>
          </a:prstGeom>
          <a:noFill/>
        </p:spPr>
        <p:txBody>
          <a:bodyPr wrap="square" rtlCol="0">
            <a:spAutoFit/>
          </a:bodyPr>
          <a:lstStyle/>
          <a:p>
            <a:r>
              <a:rPr lang="en-GB" sz="1200" dirty="0"/>
              <a:t>Select ‘On-Call’ then select the return arrow at the top left to return to the app home screen</a:t>
            </a:r>
          </a:p>
          <a:p>
            <a:endParaRPr lang="en-GB" sz="1200" dirty="0"/>
          </a:p>
          <a:p>
            <a:r>
              <a:rPr lang="en-GB" sz="1200" b="1" dirty="0"/>
              <a:t>Remember</a:t>
            </a:r>
            <a:r>
              <a:rPr lang="en-GB" sz="1200" dirty="0"/>
              <a:t> to select ‘Not On-Call’ before logging off at the end of your shift.</a:t>
            </a:r>
          </a:p>
          <a:p>
            <a:endParaRPr lang="en-GB" sz="1200" dirty="0"/>
          </a:p>
        </p:txBody>
      </p:sp>
      <p:cxnSp>
        <p:nvCxnSpPr>
          <p:cNvPr id="16" name="Straight Arrow Connector 15">
            <a:extLst>
              <a:ext uri="{FF2B5EF4-FFF2-40B4-BE49-F238E27FC236}">
                <a16:creationId xmlns:a16="http://schemas.microsoft.com/office/drawing/2014/main" id="{443C1362-8556-754F-B7C9-89DBF691A277}"/>
              </a:ext>
            </a:extLst>
          </p:cNvPr>
          <p:cNvCxnSpPr>
            <a:cxnSpLocks/>
          </p:cNvCxnSpPr>
          <p:nvPr/>
        </p:nvCxnSpPr>
        <p:spPr>
          <a:xfrm flipH="1" flipV="1">
            <a:off x="10246926" y="1900052"/>
            <a:ext cx="732537" cy="3158834"/>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8521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544E9F12-8B44-FEEE-D76B-B9D248918813}"/>
              </a:ext>
            </a:extLst>
          </p:cNvPr>
          <p:cNvSpPr txBox="1">
            <a:spLocks/>
          </p:cNvSpPr>
          <p:nvPr/>
        </p:nvSpPr>
        <p:spPr>
          <a:xfrm>
            <a:off x="4449451" y="353056"/>
            <a:ext cx="2853873" cy="454466"/>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t>Sending a referral message</a:t>
            </a:r>
          </a:p>
        </p:txBody>
      </p:sp>
      <p:pic>
        <p:nvPicPr>
          <p:cNvPr id="1026" name="Picture 2">
            <a:extLst>
              <a:ext uri="{FF2B5EF4-FFF2-40B4-BE49-F238E27FC236}">
                <a16:creationId xmlns:a16="http://schemas.microsoft.com/office/drawing/2014/main" id="{E9361F5D-6E0E-340D-9CF3-EC5D575819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561" t="13633" r="21702" b="9513"/>
          <a:stretch/>
        </p:blipFill>
        <p:spPr bwMode="auto">
          <a:xfrm>
            <a:off x="784935" y="1185460"/>
            <a:ext cx="1917802" cy="38733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220E6DD-30EB-99D7-10FC-7AA4FAB100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160" t="17228" r="23100" b="11011"/>
          <a:stretch/>
        </p:blipFill>
        <p:spPr bwMode="auto">
          <a:xfrm>
            <a:off x="3667055" y="1212642"/>
            <a:ext cx="1973067" cy="387335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9330A6B-227F-7D6F-2E58-943C3B3AC1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567" t="16030" r="23300" b="5148"/>
          <a:stretch/>
        </p:blipFill>
        <p:spPr bwMode="auto">
          <a:xfrm>
            <a:off x="6599012" y="1216214"/>
            <a:ext cx="1973067" cy="390264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2917974C-C8F6-0188-BFA8-C22EC8E9431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358" t="15259" r="28666" b="9482"/>
          <a:stretch/>
        </p:blipFill>
        <p:spPr bwMode="auto">
          <a:xfrm>
            <a:off x="9464475" y="1185461"/>
            <a:ext cx="1942590" cy="39005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09F403F-D271-7C89-EFA9-2A8B614AFC8B}"/>
              </a:ext>
            </a:extLst>
          </p:cNvPr>
          <p:cNvSpPr txBox="1"/>
          <p:nvPr/>
        </p:nvSpPr>
        <p:spPr>
          <a:xfrm>
            <a:off x="684018" y="5208633"/>
            <a:ext cx="1894376" cy="646331"/>
          </a:xfrm>
          <a:prstGeom prst="rect">
            <a:avLst/>
          </a:prstGeom>
          <a:noFill/>
        </p:spPr>
        <p:txBody>
          <a:bodyPr wrap="square" rtlCol="0">
            <a:spAutoFit/>
          </a:bodyPr>
          <a:lstStyle/>
          <a:p>
            <a:r>
              <a:rPr lang="en-GB" sz="1200" dirty="0"/>
              <a:t>From the app home screen select the new message option (pencil icon)</a:t>
            </a:r>
          </a:p>
        </p:txBody>
      </p:sp>
      <p:sp>
        <p:nvSpPr>
          <p:cNvPr id="4" name="TextBox 3">
            <a:extLst>
              <a:ext uri="{FF2B5EF4-FFF2-40B4-BE49-F238E27FC236}">
                <a16:creationId xmlns:a16="http://schemas.microsoft.com/office/drawing/2014/main" id="{B7A93413-6179-3A54-7CD2-BD6E5327DC42}"/>
              </a:ext>
            </a:extLst>
          </p:cNvPr>
          <p:cNvSpPr txBox="1"/>
          <p:nvPr/>
        </p:nvSpPr>
        <p:spPr>
          <a:xfrm>
            <a:off x="3549398" y="5208633"/>
            <a:ext cx="1894376" cy="646331"/>
          </a:xfrm>
          <a:prstGeom prst="rect">
            <a:avLst/>
          </a:prstGeom>
          <a:noFill/>
        </p:spPr>
        <p:txBody>
          <a:bodyPr wrap="square" rtlCol="0">
            <a:spAutoFit/>
          </a:bodyPr>
          <a:lstStyle/>
          <a:p>
            <a:r>
              <a:rPr lang="en-GB" sz="1200" dirty="0"/>
              <a:t>This is the referral menu screen. Select the correct option</a:t>
            </a:r>
          </a:p>
        </p:txBody>
      </p:sp>
      <p:sp>
        <p:nvSpPr>
          <p:cNvPr id="5" name="TextBox 4">
            <a:extLst>
              <a:ext uri="{FF2B5EF4-FFF2-40B4-BE49-F238E27FC236}">
                <a16:creationId xmlns:a16="http://schemas.microsoft.com/office/drawing/2014/main" id="{1390278F-85EF-B2F2-BCC2-2FEBB028E65B}"/>
              </a:ext>
            </a:extLst>
          </p:cNvPr>
          <p:cNvSpPr txBox="1"/>
          <p:nvPr/>
        </p:nvSpPr>
        <p:spPr>
          <a:xfrm>
            <a:off x="6503397" y="5208633"/>
            <a:ext cx="2068682" cy="1200329"/>
          </a:xfrm>
          <a:prstGeom prst="rect">
            <a:avLst/>
          </a:prstGeom>
          <a:noFill/>
        </p:spPr>
        <p:txBody>
          <a:bodyPr wrap="square" rtlCol="0">
            <a:spAutoFit/>
          </a:bodyPr>
          <a:lstStyle/>
          <a:p>
            <a:r>
              <a:rPr lang="en-GB" sz="1200" dirty="0"/>
              <a:t>Complete the form with requested patient information </a:t>
            </a:r>
          </a:p>
          <a:p>
            <a:endParaRPr lang="en-GB" sz="1200" dirty="0">
              <a:solidFill>
                <a:srgbClr val="FF0000"/>
              </a:solidFill>
            </a:endParaRPr>
          </a:p>
          <a:p>
            <a:r>
              <a:rPr lang="en-GB" sz="1200" dirty="0">
                <a:solidFill>
                  <a:srgbClr val="FF0000"/>
                </a:solidFill>
              </a:rPr>
              <a:t>*</a:t>
            </a:r>
            <a:r>
              <a:rPr lang="en-GB" sz="1200" dirty="0"/>
              <a:t>Mandatory fields - these must be completed before sending.</a:t>
            </a:r>
            <a:endParaRPr lang="en-GB" sz="1200" dirty="0">
              <a:solidFill>
                <a:srgbClr val="FF0000"/>
              </a:solidFill>
            </a:endParaRPr>
          </a:p>
        </p:txBody>
      </p:sp>
      <p:sp>
        <p:nvSpPr>
          <p:cNvPr id="6" name="TextBox 5">
            <a:extLst>
              <a:ext uri="{FF2B5EF4-FFF2-40B4-BE49-F238E27FC236}">
                <a16:creationId xmlns:a16="http://schemas.microsoft.com/office/drawing/2014/main" id="{2DEB2A05-6B4F-E188-F763-E4661FD5473E}"/>
              </a:ext>
            </a:extLst>
          </p:cNvPr>
          <p:cNvSpPr txBox="1"/>
          <p:nvPr/>
        </p:nvSpPr>
        <p:spPr>
          <a:xfrm>
            <a:off x="9361860" y="5190698"/>
            <a:ext cx="1894376" cy="1569660"/>
          </a:xfrm>
          <a:prstGeom prst="rect">
            <a:avLst/>
          </a:prstGeom>
          <a:noFill/>
        </p:spPr>
        <p:txBody>
          <a:bodyPr wrap="square" rtlCol="0">
            <a:spAutoFit/>
          </a:bodyPr>
          <a:lstStyle/>
          <a:p>
            <a:r>
              <a:rPr lang="en-GB" sz="1200" dirty="0"/>
              <a:t>The message will now appear on a message chat screen. This screen supports unlimited 2-way text communication and the option to send a photographic image (see overleaf)</a:t>
            </a:r>
          </a:p>
        </p:txBody>
      </p:sp>
      <p:cxnSp>
        <p:nvCxnSpPr>
          <p:cNvPr id="7" name="Straight Arrow Connector 6">
            <a:extLst>
              <a:ext uri="{FF2B5EF4-FFF2-40B4-BE49-F238E27FC236}">
                <a16:creationId xmlns:a16="http://schemas.microsoft.com/office/drawing/2014/main" id="{C2D36A42-091A-1640-324E-135DCD9464A5}"/>
              </a:ext>
            </a:extLst>
          </p:cNvPr>
          <p:cNvCxnSpPr>
            <a:cxnSpLocks/>
          </p:cNvCxnSpPr>
          <p:nvPr/>
        </p:nvCxnSpPr>
        <p:spPr>
          <a:xfrm flipV="1">
            <a:off x="1613504" y="1837509"/>
            <a:ext cx="823887" cy="3371124"/>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2EE6995-6516-12C5-E6B2-5D6DCEF3B3CA}"/>
              </a:ext>
            </a:extLst>
          </p:cNvPr>
          <p:cNvCxnSpPr>
            <a:cxnSpLocks/>
          </p:cNvCxnSpPr>
          <p:nvPr/>
        </p:nvCxnSpPr>
        <p:spPr>
          <a:xfrm flipH="1" flipV="1">
            <a:off x="7071360" y="3657600"/>
            <a:ext cx="499982" cy="1533098"/>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840FE7E-BE1F-9C6F-8E32-B3E3556BEC39}"/>
              </a:ext>
            </a:extLst>
          </p:cNvPr>
          <p:cNvCxnSpPr>
            <a:cxnSpLocks/>
          </p:cNvCxnSpPr>
          <p:nvPr/>
        </p:nvCxnSpPr>
        <p:spPr>
          <a:xfrm flipV="1">
            <a:off x="4564959" y="2926080"/>
            <a:ext cx="878815" cy="2264772"/>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9863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10E136A2-3F92-4FF0-266B-F5AE579F30F3}"/>
              </a:ext>
            </a:extLst>
          </p:cNvPr>
          <p:cNvSpPr txBox="1">
            <a:spLocks/>
          </p:cNvSpPr>
          <p:nvPr/>
        </p:nvSpPr>
        <p:spPr>
          <a:xfrm>
            <a:off x="4449451" y="353056"/>
            <a:ext cx="2853873" cy="454466"/>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t>Attaching a photographic image</a:t>
            </a:r>
          </a:p>
        </p:txBody>
      </p:sp>
      <p:pic>
        <p:nvPicPr>
          <p:cNvPr id="3" name="Picture 12">
            <a:extLst>
              <a:ext uri="{FF2B5EF4-FFF2-40B4-BE49-F238E27FC236}">
                <a16:creationId xmlns:a16="http://schemas.microsoft.com/office/drawing/2014/main" id="{46F740E9-22C9-64DD-2ABD-4EFAF20BFE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358" t="15259" r="28666" b="9482"/>
          <a:stretch/>
        </p:blipFill>
        <p:spPr bwMode="auto">
          <a:xfrm>
            <a:off x="610925" y="1385758"/>
            <a:ext cx="1942590" cy="390053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0C9B564B-A514-C5C4-9FB0-E9FFE4F963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12" t="17143" r="4840" b="27111"/>
          <a:stretch/>
        </p:blipFill>
        <p:spPr bwMode="auto">
          <a:xfrm rot="5400000">
            <a:off x="2474976" y="2357548"/>
            <a:ext cx="3900538" cy="19569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27611DF5-B0A8-EB54-3B62-C690515C30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376" t="18831" r="8094" b="25773"/>
          <a:stretch/>
        </p:blipFill>
        <p:spPr bwMode="auto">
          <a:xfrm rot="5400000">
            <a:off x="5353055" y="2329677"/>
            <a:ext cx="3900538" cy="201269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CFA6328D-18A7-7F8B-B5F7-B28C1DC0C76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357" t="22918" r="6753" b="24536"/>
          <a:stretch/>
        </p:blipFill>
        <p:spPr bwMode="auto">
          <a:xfrm rot="5400000">
            <a:off x="8265612" y="2323073"/>
            <a:ext cx="3900536" cy="20259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D155CAF-EEEC-CEAA-AE2B-853E7442391E}"/>
              </a:ext>
            </a:extLst>
          </p:cNvPr>
          <p:cNvSpPr txBox="1"/>
          <p:nvPr/>
        </p:nvSpPr>
        <p:spPr>
          <a:xfrm>
            <a:off x="6345189" y="5379399"/>
            <a:ext cx="1894376" cy="276999"/>
          </a:xfrm>
          <a:prstGeom prst="rect">
            <a:avLst/>
          </a:prstGeom>
          <a:noFill/>
        </p:spPr>
        <p:txBody>
          <a:bodyPr wrap="square" rtlCol="0">
            <a:spAutoFit/>
          </a:bodyPr>
          <a:lstStyle/>
          <a:p>
            <a:r>
              <a:rPr lang="en-GB" sz="1200" dirty="0"/>
              <a:t>Select ‘Take Picture’</a:t>
            </a:r>
          </a:p>
        </p:txBody>
      </p:sp>
      <p:sp>
        <p:nvSpPr>
          <p:cNvPr id="6" name="TextBox 5">
            <a:extLst>
              <a:ext uri="{FF2B5EF4-FFF2-40B4-BE49-F238E27FC236}">
                <a16:creationId xmlns:a16="http://schemas.microsoft.com/office/drawing/2014/main" id="{2437E64E-BB15-1751-D103-3EB2A9DEB141}"/>
              </a:ext>
            </a:extLst>
          </p:cNvPr>
          <p:cNvSpPr txBox="1"/>
          <p:nvPr/>
        </p:nvSpPr>
        <p:spPr>
          <a:xfrm>
            <a:off x="610925" y="5379399"/>
            <a:ext cx="1894376" cy="646331"/>
          </a:xfrm>
          <a:prstGeom prst="rect">
            <a:avLst/>
          </a:prstGeom>
          <a:noFill/>
        </p:spPr>
        <p:txBody>
          <a:bodyPr wrap="square" rtlCol="0">
            <a:spAutoFit/>
          </a:bodyPr>
          <a:lstStyle/>
          <a:p>
            <a:r>
              <a:rPr lang="en-GB" sz="1200" dirty="0"/>
              <a:t>From the chat messaging screen select more options bottom left (3 dots)</a:t>
            </a:r>
          </a:p>
        </p:txBody>
      </p:sp>
      <p:sp>
        <p:nvSpPr>
          <p:cNvPr id="7" name="TextBox 6">
            <a:extLst>
              <a:ext uri="{FF2B5EF4-FFF2-40B4-BE49-F238E27FC236}">
                <a16:creationId xmlns:a16="http://schemas.microsoft.com/office/drawing/2014/main" id="{C1DA896B-AC13-40C0-7591-06497BB163DC}"/>
              </a:ext>
            </a:extLst>
          </p:cNvPr>
          <p:cNvSpPr txBox="1"/>
          <p:nvPr/>
        </p:nvSpPr>
        <p:spPr>
          <a:xfrm>
            <a:off x="3478057" y="5366666"/>
            <a:ext cx="1894376" cy="461665"/>
          </a:xfrm>
          <a:prstGeom prst="rect">
            <a:avLst/>
          </a:prstGeom>
          <a:noFill/>
        </p:spPr>
        <p:txBody>
          <a:bodyPr wrap="square" rtlCol="0">
            <a:spAutoFit/>
          </a:bodyPr>
          <a:lstStyle/>
          <a:p>
            <a:r>
              <a:rPr lang="en-GB" sz="1200" dirty="0"/>
              <a:t>Select ‘Attach Media’ (paperclip icon)</a:t>
            </a:r>
          </a:p>
        </p:txBody>
      </p:sp>
      <p:sp>
        <p:nvSpPr>
          <p:cNvPr id="8" name="TextBox 7">
            <a:extLst>
              <a:ext uri="{FF2B5EF4-FFF2-40B4-BE49-F238E27FC236}">
                <a16:creationId xmlns:a16="http://schemas.microsoft.com/office/drawing/2014/main" id="{5E91E45E-AD3A-F61A-F2A5-B42365DF1A82}"/>
              </a:ext>
            </a:extLst>
          </p:cNvPr>
          <p:cNvSpPr txBox="1"/>
          <p:nvPr/>
        </p:nvSpPr>
        <p:spPr>
          <a:xfrm>
            <a:off x="9212321" y="5357239"/>
            <a:ext cx="1894376" cy="1200329"/>
          </a:xfrm>
          <a:prstGeom prst="rect">
            <a:avLst/>
          </a:prstGeom>
          <a:noFill/>
        </p:spPr>
        <p:txBody>
          <a:bodyPr wrap="square" rtlCol="0">
            <a:spAutoFit/>
          </a:bodyPr>
          <a:lstStyle/>
          <a:p>
            <a:r>
              <a:rPr lang="en-GB" sz="1200" dirty="0"/>
              <a:t>Select the tick icon to attach the image to the chat messaging screen</a:t>
            </a:r>
          </a:p>
          <a:p>
            <a:endParaRPr lang="en-GB" sz="1200" dirty="0"/>
          </a:p>
          <a:p>
            <a:r>
              <a:rPr lang="en-GB" sz="1200" dirty="0"/>
              <a:t>You can send more than one image in a chat</a:t>
            </a:r>
          </a:p>
        </p:txBody>
      </p:sp>
      <p:cxnSp>
        <p:nvCxnSpPr>
          <p:cNvPr id="9" name="Straight Arrow Connector 8">
            <a:extLst>
              <a:ext uri="{FF2B5EF4-FFF2-40B4-BE49-F238E27FC236}">
                <a16:creationId xmlns:a16="http://schemas.microsoft.com/office/drawing/2014/main" id="{1629B102-3CF8-5D67-4C6F-BE6B7EC3BB10}"/>
              </a:ext>
            </a:extLst>
          </p:cNvPr>
          <p:cNvCxnSpPr>
            <a:cxnSpLocks/>
            <a:stCxn id="6" idx="0"/>
          </p:cNvCxnSpPr>
          <p:nvPr/>
        </p:nvCxnSpPr>
        <p:spPr>
          <a:xfrm flipH="1" flipV="1">
            <a:off x="895546" y="4838083"/>
            <a:ext cx="662567" cy="541316"/>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0EC05C2-24E8-6EB5-D231-3B5798A17826}"/>
              </a:ext>
            </a:extLst>
          </p:cNvPr>
          <p:cNvCxnSpPr>
            <a:cxnSpLocks/>
            <a:stCxn id="7" idx="0"/>
          </p:cNvCxnSpPr>
          <p:nvPr/>
        </p:nvCxnSpPr>
        <p:spPr>
          <a:xfrm flipV="1">
            <a:off x="4425245" y="3525624"/>
            <a:ext cx="176404" cy="1841042"/>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D37FC96-68C7-60EB-E62B-65B7F795D37E}"/>
              </a:ext>
            </a:extLst>
          </p:cNvPr>
          <p:cNvCxnSpPr>
            <a:cxnSpLocks/>
          </p:cNvCxnSpPr>
          <p:nvPr/>
        </p:nvCxnSpPr>
        <p:spPr>
          <a:xfrm flipV="1">
            <a:off x="7292377" y="4298623"/>
            <a:ext cx="10947" cy="107892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2235F1A-E9CE-1A7E-0C0B-E7C5B9876106}"/>
              </a:ext>
            </a:extLst>
          </p:cNvPr>
          <p:cNvCxnSpPr>
            <a:cxnSpLocks/>
          </p:cNvCxnSpPr>
          <p:nvPr/>
        </p:nvCxnSpPr>
        <p:spPr>
          <a:xfrm flipV="1">
            <a:off x="10100357" y="4726379"/>
            <a:ext cx="523651" cy="63731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5191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1EE3BA7-8053-F7C1-4739-38F595A3CD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680" t="12295" r="20293" b="8225"/>
          <a:stretch/>
        </p:blipFill>
        <p:spPr bwMode="auto">
          <a:xfrm>
            <a:off x="758950" y="1183908"/>
            <a:ext cx="1933619" cy="37928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edia">
            <a:extLst>
              <a:ext uri="{FF2B5EF4-FFF2-40B4-BE49-F238E27FC236}">
                <a16:creationId xmlns:a16="http://schemas.microsoft.com/office/drawing/2014/main" id="{BB245C36-34B9-D342-CE32-6BB2F53FC2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370" t="15585" r="27451" b="8398"/>
          <a:stretch/>
        </p:blipFill>
        <p:spPr bwMode="auto">
          <a:xfrm>
            <a:off x="3632348" y="1183908"/>
            <a:ext cx="1952592" cy="379286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BEAB5545-567F-767D-82AA-72DD1BCB09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909" r="13829"/>
          <a:stretch/>
        </p:blipFill>
        <p:spPr bwMode="auto">
          <a:xfrm>
            <a:off x="6524719" y="1183909"/>
            <a:ext cx="1884941" cy="379286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E19C5062-816C-3CD1-3A3B-B043655A50A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530" t="24243" r="11327" b="19999"/>
          <a:stretch/>
        </p:blipFill>
        <p:spPr bwMode="auto">
          <a:xfrm rot="16200000">
            <a:off x="8442716" y="2058627"/>
            <a:ext cx="3792868" cy="19794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6">
            <a:extLst>
              <a:ext uri="{FF2B5EF4-FFF2-40B4-BE49-F238E27FC236}">
                <a16:creationId xmlns:a16="http://schemas.microsoft.com/office/drawing/2014/main" id="{5FFA372B-940E-EA54-7E9F-87AF9E93AD9C}"/>
              </a:ext>
            </a:extLst>
          </p:cNvPr>
          <p:cNvSpPr txBox="1">
            <a:spLocks/>
          </p:cNvSpPr>
          <p:nvPr/>
        </p:nvSpPr>
        <p:spPr>
          <a:xfrm>
            <a:off x="4012085" y="238607"/>
            <a:ext cx="4167830" cy="5732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t>Managing chat messaging groups</a:t>
            </a:r>
          </a:p>
        </p:txBody>
      </p:sp>
      <p:sp>
        <p:nvSpPr>
          <p:cNvPr id="3" name="TextBox 2">
            <a:extLst>
              <a:ext uri="{FF2B5EF4-FFF2-40B4-BE49-F238E27FC236}">
                <a16:creationId xmlns:a16="http://schemas.microsoft.com/office/drawing/2014/main" id="{65FFF4DF-262A-0E7F-B5DF-8FAA432A7DB4}"/>
              </a:ext>
            </a:extLst>
          </p:cNvPr>
          <p:cNvSpPr txBox="1"/>
          <p:nvPr/>
        </p:nvSpPr>
        <p:spPr>
          <a:xfrm>
            <a:off x="675823" y="5165767"/>
            <a:ext cx="1894376" cy="1569660"/>
          </a:xfrm>
          <a:prstGeom prst="rect">
            <a:avLst/>
          </a:prstGeom>
          <a:noFill/>
        </p:spPr>
        <p:txBody>
          <a:bodyPr wrap="square" rtlCol="0">
            <a:spAutoFit/>
          </a:bodyPr>
          <a:lstStyle/>
          <a:p>
            <a:r>
              <a:rPr lang="en-GB" sz="1200" dirty="0"/>
              <a:t>New referral messages will be displayed on the app home screen in chronological order.</a:t>
            </a:r>
          </a:p>
          <a:p>
            <a:endParaRPr lang="en-GB" sz="1200" dirty="0"/>
          </a:p>
          <a:p>
            <a:r>
              <a:rPr lang="en-GB" sz="1200" dirty="0"/>
              <a:t>To read a message select by pressing the correct message on the screen</a:t>
            </a:r>
          </a:p>
        </p:txBody>
      </p:sp>
      <p:cxnSp>
        <p:nvCxnSpPr>
          <p:cNvPr id="4" name="Straight Arrow Connector 3">
            <a:extLst>
              <a:ext uri="{FF2B5EF4-FFF2-40B4-BE49-F238E27FC236}">
                <a16:creationId xmlns:a16="http://schemas.microsoft.com/office/drawing/2014/main" id="{90C58866-24F0-455F-25E0-5BDDB2734B63}"/>
              </a:ext>
            </a:extLst>
          </p:cNvPr>
          <p:cNvCxnSpPr>
            <a:cxnSpLocks/>
          </p:cNvCxnSpPr>
          <p:nvPr/>
        </p:nvCxnSpPr>
        <p:spPr>
          <a:xfrm flipV="1">
            <a:off x="1623011" y="2434442"/>
            <a:ext cx="0" cy="2731325"/>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49697B7-EA7A-AF0A-C42E-FEC59C8FABF9}"/>
              </a:ext>
            </a:extLst>
          </p:cNvPr>
          <p:cNvSpPr txBox="1"/>
          <p:nvPr/>
        </p:nvSpPr>
        <p:spPr>
          <a:xfrm>
            <a:off x="3661456" y="5165767"/>
            <a:ext cx="1894376" cy="646331"/>
          </a:xfrm>
          <a:prstGeom prst="rect">
            <a:avLst/>
          </a:prstGeom>
          <a:noFill/>
        </p:spPr>
        <p:txBody>
          <a:bodyPr wrap="square" rtlCol="0">
            <a:spAutoFit/>
          </a:bodyPr>
          <a:lstStyle/>
          <a:p>
            <a:r>
              <a:rPr lang="en-GB" sz="1200" dirty="0"/>
              <a:t>Full referral details will be displayed including any photographic images.</a:t>
            </a:r>
          </a:p>
        </p:txBody>
      </p:sp>
      <p:cxnSp>
        <p:nvCxnSpPr>
          <p:cNvPr id="7" name="Straight Arrow Connector 6">
            <a:extLst>
              <a:ext uri="{FF2B5EF4-FFF2-40B4-BE49-F238E27FC236}">
                <a16:creationId xmlns:a16="http://schemas.microsoft.com/office/drawing/2014/main" id="{FAFDC91B-770F-3C7C-B6CE-2306095FD0AE}"/>
              </a:ext>
            </a:extLst>
          </p:cNvPr>
          <p:cNvCxnSpPr>
            <a:cxnSpLocks/>
          </p:cNvCxnSpPr>
          <p:nvPr/>
        </p:nvCxnSpPr>
        <p:spPr>
          <a:xfrm flipV="1">
            <a:off x="4461190" y="3954483"/>
            <a:ext cx="0" cy="1211283"/>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5DC4E01-16F5-02A1-48AD-73B295085D63}"/>
              </a:ext>
            </a:extLst>
          </p:cNvPr>
          <p:cNvCxnSpPr>
            <a:cxnSpLocks/>
          </p:cNvCxnSpPr>
          <p:nvPr/>
        </p:nvCxnSpPr>
        <p:spPr>
          <a:xfrm flipV="1">
            <a:off x="4476262" y="3800104"/>
            <a:ext cx="2316424" cy="1365662"/>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FA05718-0B22-5279-FDC3-A25B6A6F3F3A}"/>
              </a:ext>
            </a:extLst>
          </p:cNvPr>
          <p:cNvSpPr txBox="1"/>
          <p:nvPr/>
        </p:nvSpPr>
        <p:spPr>
          <a:xfrm>
            <a:off x="6499634" y="5165766"/>
            <a:ext cx="1894376" cy="830997"/>
          </a:xfrm>
          <a:prstGeom prst="rect">
            <a:avLst/>
          </a:prstGeom>
          <a:noFill/>
        </p:spPr>
        <p:txBody>
          <a:bodyPr wrap="square" rtlCol="0">
            <a:spAutoFit/>
          </a:bodyPr>
          <a:lstStyle/>
          <a:p>
            <a:r>
              <a:rPr lang="en-GB" sz="1200" dirty="0"/>
              <a:t>If you wish to send further information you can use the bottom field to send a message</a:t>
            </a:r>
          </a:p>
        </p:txBody>
      </p:sp>
      <p:cxnSp>
        <p:nvCxnSpPr>
          <p:cNvPr id="13" name="Straight Arrow Connector 12">
            <a:extLst>
              <a:ext uri="{FF2B5EF4-FFF2-40B4-BE49-F238E27FC236}">
                <a16:creationId xmlns:a16="http://schemas.microsoft.com/office/drawing/2014/main" id="{905D9F80-9100-5B67-C305-A3A159903C12}"/>
              </a:ext>
            </a:extLst>
          </p:cNvPr>
          <p:cNvCxnSpPr>
            <a:cxnSpLocks/>
          </p:cNvCxnSpPr>
          <p:nvPr/>
        </p:nvCxnSpPr>
        <p:spPr>
          <a:xfrm flipV="1">
            <a:off x="7412189" y="4667003"/>
            <a:ext cx="164268" cy="498763"/>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1ED8185-0CC1-38E7-57FC-4532190A8355}"/>
              </a:ext>
            </a:extLst>
          </p:cNvPr>
          <p:cNvCxnSpPr>
            <a:cxnSpLocks/>
          </p:cNvCxnSpPr>
          <p:nvPr/>
        </p:nvCxnSpPr>
        <p:spPr>
          <a:xfrm flipV="1">
            <a:off x="7412189" y="2755075"/>
            <a:ext cx="55000" cy="2410691"/>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D24F313-68EA-F828-2070-A317650DADE5}"/>
              </a:ext>
            </a:extLst>
          </p:cNvPr>
          <p:cNvSpPr txBox="1"/>
          <p:nvPr/>
        </p:nvSpPr>
        <p:spPr>
          <a:xfrm>
            <a:off x="9337812" y="5165767"/>
            <a:ext cx="1894376" cy="1015663"/>
          </a:xfrm>
          <a:prstGeom prst="rect">
            <a:avLst/>
          </a:prstGeom>
          <a:noFill/>
        </p:spPr>
        <p:txBody>
          <a:bodyPr wrap="square" rtlCol="0">
            <a:spAutoFit/>
          </a:bodyPr>
          <a:lstStyle/>
          <a:p>
            <a:r>
              <a:rPr lang="en-GB" sz="1200" dirty="0"/>
              <a:t>Remove old messages by swiping left from the app home screen and selecting ‘Hide’ or to delete the </a:t>
            </a:r>
            <a:r>
              <a:rPr lang="en-GB" sz="1200"/>
              <a:t>message select ‘Leave’</a:t>
            </a:r>
            <a:endParaRPr lang="en-GB" sz="1200" dirty="0"/>
          </a:p>
        </p:txBody>
      </p:sp>
    </p:spTree>
    <p:extLst>
      <p:ext uri="{BB962C8B-B14F-4D97-AF65-F5344CB8AC3E}">
        <p14:creationId xmlns:p14="http://schemas.microsoft.com/office/powerpoint/2010/main" val="32476914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1352</TotalTime>
  <Words>846</Words>
  <Application>Microsoft Office PowerPoint</Application>
  <PresentationFormat>Widescreen</PresentationFormat>
  <Paragraphs>72</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PowerPoint Presentation</vt:lpstr>
      <vt:lpstr>Myco3 Handset</vt:lpstr>
      <vt:lpstr>Turn on/off and screen navigation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Park, Emma X</dc:creator>
  <cp:lastModifiedBy>Park, Emma X</cp:lastModifiedBy>
  <cp:revision>5</cp:revision>
  <dcterms:created xsi:type="dcterms:W3CDTF">2023-09-14T12:18:13Z</dcterms:created>
  <dcterms:modified xsi:type="dcterms:W3CDTF">2023-09-15T10:51:05Z</dcterms:modified>
</cp:coreProperties>
</file>