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22"/>
  </p:notesMasterIdLst>
  <p:sldIdLst>
    <p:sldId id="293" r:id="rId6"/>
    <p:sldId id="749" r:id="rId7"/>
    <p:sldId id="3412" r:id="rId8"/>
    <p:sldId id="3411" r:id="rId9"/>
    <p:sldId id="3410" r:id="rId10"/>
    <p:sldId id="3414" r:id="rId11"/>
    <p:sldId id="3413" r:id="rId12"/>
    <p:sldId id="3421" r:id="rId13"/>
    <p:sldId id="3423" r:id="rId14"/>
    <p:sldId id="3415" r:id="rId15"/>
    <p:sldId id="3416" r:id="rId16"/>
    <p:sldId id="343" r:id="rId17"/>
    <p:sldId id="3422" r:id="rId18"/>
    <p:sldId id="3418" r:id="rId19"/>
    <p:sldId id="3425" r:id="rId20"/>
    <p:sldId id="3420" r:id="rId2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3" userDrawn="1">
          <p15:clr>
            <a:srgbClr val="A4A3A4"/>
          </p15:clr>
        </p15:guide>
        <p15:guide id="2" pos="204" userDrawn="1">
          <p15:clr>
            <a:srgbClr val="A4A3A4"/>
          </p15:clr>
        </p15:guide>
        <p15:guide id="3" pos="5556" userDrawn="1">
          <p15:clr>
            <a:srgbClr val="A4A3A4"/>
          </p15:clr>
        </p15:guide>
        <p15:guide id="4" orient="horz" pos="2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DD9"/>
    <a:srgbClr val="008D80"/>
    <a:srgbClr val="014380"/>
    <a:srgbClr val="004685"/>
    <a:srgbClr val="602365"/>
    <a:srgbClr val="00A2E5"/>
    <a:srgbClr val="FFFFFF"/>
    <a:srgbClr val="EDEDED"/>
    <a:srgbClr val="A2D5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5033" autoAdjust="0"/>
  </p:normalViewPr>
  <p:slideViewPr>
    <p:cSldViewPr snapToGrid="0" snapToObjects="1" showGuides="1">
      <p:cViewPr varScale="1">
        <p:scale>
          <a:sx n="109" d="100"/>
          <a:sy n="109" d="100"/>
        </p:scale>
        <p:origin x="643" y="82"/>
      </p:cViewPr>
      <p:guideLst>
        <p:guide orient="horz" pos="3003"/>
        <p:guide pos="204"/>
        <p:guide pos="5556"/>
        <p:guide orient="horz" pos="214"/>
      </p:guideLst>
    </p:cSldViewPr>
  </p:slideViewPr>
  <p:notesTextViewPr>
    <p:cViewPr>
      <p:scale>
        <a:sx n="3" d="2"/>
        <a:sy n="3" d="2"/>
      </p:scale>
      <p:origin x="0" y="0"/>
    </p:cViewPr>
  </p:notesTextViewPr>
  <p:sorterViewPr>
    <p:cViewPr>
      <p:scale>
        <a:sx n="100" d="100"/>
        <a:sy n="100" d="100"/>
      </p:scale>
      <p:origin x="0" y="-1123"/>
    </p:cViewPr>
  </p:sorterViewPr>
  <p:notesViewPr>
    <p:cSldViewPr snapToGrid="0" snapToObjects="1">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Wales (NHS Healthcare Improvement Scotland)" userId="43d8c948-f0b4-4ecf-b5c0-5074a7653cc5" providerId="ADAL" clId="{7AE80702-5350-4B02-B61E-75E2BDD5AED7}"/>
    <pc:docChg chg="delSld modSld sldOrd">
      <pc:chgData name="Ann Wales (NHS Healthcare Improvement Scotland)" userId="43d8c948-f0b4-4ecf-b5c0-5074a7653cc5" providerId="ADAL" clId="{7AE80702-5350-4B02-B61E-75E2BDD5AED7}" dt="2025-03-17T21:39:50.634" v="7"/>
      <pc:docMkLst>
        <pc:docMk/>
      </pc:docMkLst>
      <pc:sldChg chg="del">
        <pc:chgData name="Ann Wales (NHS Healthcare Improvement Scotland)" userId="43d8c948-f0b4-4ecf-b5c0-5074a7653cc5" providerId="ADAL" clId="{7AE80702-5350-4B02-B61E-75E2BDD5AED7}" dt="2025-03-17T21:39:35.127" v="4" actId="2696"/>
        <pc:sldMkLst>
          <pc:docMk/>
          <pc:sldMk cId="1010056680" sldId="302"/>
        </pc:sldMkLst>
      </pc:sldChg>
      <pc:sldChg chg="del">
        <pc:chgData name="Ann Wales (NHS Healthcare Improvement Scotland)" userId="43d8c948-f0b4-4ecf-b5c0-5074a7653cc5" providerId="ADAL" clId="{7AE80702-5350-4B02-B61E-75E2BDD5AED7}" dt="2025-03-17T21:39:09.934" v="0" actId="2696"/>
        <pc:sldMkLst>
          <pc:docMk/>
          <pc:sldMk cId="26023203" sldId="303"/>
        </pc:sldMkLst>
      </pc:sldChg>
      <pc:sldChg chg="del">
        <pc:chgData name="Ann Wales (NHS Healthcare Improvement Scotland)" userId="43d8c948-f0b4-4ecf-b5c0-5074a7653cc5" providerId="ADAL" clId="{7AE80702-5350-4B02-B61E-75E2BDD5AED7}" dt="2025-03-17T21:39:31.122" v="3" actId="2696"/>
        <pc:sldMkLst>
          <pc:docMk/>
          <pc:sldMk cId="1829388058" sldId="3323"/>
        </pc:sldMkLst>
      </pc:sldChg>
      <pc:sldChg chg="del">
        <pc:chgData name="Ann Wales (NHS Healthcare Improvement Scotland)" userId="43d8c948-f0b4-4ecf-b5c0-5074a7653cc5" providerId="ADAL" clId="{7AE80702-5350-4B02-B61E-75E2BDD5AED7}" dt="2025-03-17T21:39:14.789" v="1" actId="2696"/>
        <pc:sldMkLst>
          <pc:docMk/>
          <pc:sldMk cId="2391101909" sldId="3407"/>
        </pc:sldMkLst>
      </pc:sldChg>
      <pc:sldChg chg="del">
        <pc:chgData name="Ann Wales (NHS Healthcare Improvement Scotland)" userId="43d8c948-f0b4-4ecf-b5c0-5074a7653cc5" providerId="ADAL" clId="{7AE80702-5350-4B02-B61E-75E2BDD5AED7}" dt="2025-03-17T21:39:27.818" v="2" actId="2696"/>
        <pc:sldMkLst>
          <pc:docMk/>
          <pc:sldMk cId="2550305348" sldId="3419"/>
        </pc:sldMkLst>
      </pc:sldChg>
      <pc:sldChg chg="ord">
        <pc:chgData name="Ann Wales (NHS Healthcare Improvement Scotland)" userId="43d8c948-f0b4-4ecf-b5c0-5074a7653cc5" providerId="ADAL" clId="{7AE80702-5350-4B02-B61E-75E2BDD5AED7}" dt="2025-03-17T21:39:50.634" v="7"/>
        <pc:sldMkLst>
          <pc:docMk/>
          <pc:sldMk cId="1925046020" sldId="3422"/>
        </pc:sldMkLst>
      </pc:sldChg>
      <pc:sldChg chg="del">
        <pc:chgData name="Ann Wales (NHS Healthcare Improvement Scotland)" userId="43d8c948-f0b4-4ecf-b5c0-5074a7653cc5" providerId="ADAL" clId="{7AE80702-5350-4B02-B61E-75E2BDD5AED7}" dt="2025-03-17T21:39:38.945" v="5" actId="2696"/>
        <pc:sldMkLst>
          <pc:docMk/>
          <pc:sldMk cId="1295938952" sldId="34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A41E2-1BF2-4EA1-9B1C-772E1FF5351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44E70424-869B-404D-9766-45F69A91BB88}">
      <dgm:prSet phldrT="[Text]" custT="1"/>
      <dgm:spPr/>
      <dgm:t>
        <a:bodyPr/>
        <a:lstStyle/>
        <a:p>
          <a:r>
            <a:rPr lang="en-GB" sz="1800" dirty="0"/>
            <a:t>Community/home</a:t>
          </a:r>
        </a:p>
      </dgm:t>
    </dgm:pt>
    <dgm:pt modelId="{1E4BDA53-DBCD-43C9-A8DF-CA76E579BCDD}" type="parTrans" cxnId="{FBDD9BBC-B4C8-4EF0-968C-36FA579FDEB9}">
      <dgm:prSet/>
      <dgm:spPr/>
      <dgm:t>
        <a:bodyPr/>
        <a:lstStyle/>
        <a:p>
          <a:endParaRPr lang="en-GB"/>
        </a:p>
      </dgm:t>
    </dgm:pt>
    <dgm:pt modelId="{C93B7BEC-2288-440D-9959-5828B44D9435}" type="sibTrans" cxnId="{FBDD9BBC-B4C8-4EF0-968C-36FA579FDEB9}">
      <dgm:prSet/>
      <dgm:spPr/>
      <dgm:t>
        <a:bodyPr/>
        <a:lstStyle/>
        <a:p>
          <a:endParaRPr lang="en-GB"/>
        </a:p>
      </dgm:t>
    </dgm:pt>
    <dgm:pt modelId="{7CA74601-8007-4BB1-87A4-92DCECE0A896}">
      <dgm:prSet phldrT="[Text]" custT="1"/>
      <dgm:spPr/>
      <dgm:t>
        <a:bodyPr/>
        <a:lstStyle/>
        <a:p>
          <a:r>
            <a:rPr lang="en-GB" sz="1800" dirty="0"/>
            <a:t>Primary care</a:t>
          </a:r>
        </a:p>
      </dgm:t>
    </dgm:pt>
    <dgm:pt modelId="{90C51E1F-F78B-4F26-9536-562CF98CE3DC}" type="parTrans" cxnId="{66C07843-E4D1-4E51-BC75-8EAE6875A43E}">
      <dgm:prSet/>
      <dgm:spPr/>
      <dgm:t>
        <a:bodyPr/>
        <a:lstStyle/>
        <a:p>
          <a:endParaRPr lang="en-GB"/>
        </a:p>
      </dgm:t>
    </dgm:pt>
    <dgm:pt modelId="{6C9135AC-8A35-4ABA-AEA4-DB41E69DE761}" type="sibTrans" cxnId="{66C07843-E4D1-4E51-BC75-8EAE6875A43E}">
      <dgm:prSet/>
      <dgm:spPr/>
      <dgm:t>
        <a:bodyPr/>
        <a:lstStyle/>
        <a:p>
          <a:endParaRPr lang="en-GB"/>
        </a:p>
      </dgm:t>
    </dgm:pt>
    <dgm:pt modelId="{10020169-100D-4827-92CB-D76EDBC125AB}">
      <dgm:prSet phldrT="[Text]" custT="1"/>
      <dgm:spPr/>
      <dgm:t>
        <a:bodyPr/>
        <a:lstStyle/>
        <a:p>
          <a:r>
            <a:rPr lang="en-GB" sz="1800" dirty="0"/>
            <a:t>Secondary care</a:t>
          </a:r>
        </a:p>
      </dgm:t>
    </dgm:pt>
    <dgm:pt modelId="{C43897DA-3E31-4F4A-A4EE-0EA74546B8D1}" type="parTrans" cxnId="{71AFA8CA-BF91-45A8-91AB-AA65907AB735}">
      <dgm:prSet/>
      <dgm:spPr/>
      <dgm:t>
        <a:bodyPr/>
        <a:lstStyle/>
        <a:p>
          <a:endParaRPr lang="en-GB"/>
        </a:p>
      </dgm:t>
    </dgm:pt>
    <dgm:pt modelId="{0EB7DFDB-BE47-45EF-998E-B6E097E314EF}" type="sibTrans" cxnId="{71AFA8CA-BF91-45A8-91AB-AA65907AB735}">
      <dgm:prSet/>
      <dgm:spPr/>
      <dgm:t>
        <a:bodyPr/>
        <a:lstStyle/>
        <a:p>
          <a:endParaRPr lang="en-GB"/>
        </a:p>
      </dgm:t>
    </dgm:pt>
    <dgm:pt modelId="{06AA8A48-B65E-4C3B-B6A8-FECA2CC7A0B9}">
      <dgm:prSet phldrT="[Text]"/>
      <dgm:spPr/>
      <dgm:t>
        <a:bodyPr/>
        <a:lstStyle/>
        <a:p>
          <a:r>
            <a:rPr lang="en-GB" dirty="0"/>
            <a:t>Primary care</a:t>
          </a:r>
        </a:p>
      </dgm:t>
    </dgm:pt>
    <dgm:pt modelId="{0DCEA190-9037-41F0-A10F-4EE57935040F}" type="parTrans" cxnId="{DF8B71A5-8BB6-4AD3-8A1E-0D3C9E5D3CAF}">
      <dgm:prSet/>
      <dgm:spPr/>
      <dgm:t>
        <a:bodyPr/>
        <a:lstStyle/>
        <a:p>
          <a:endParaRPr lang="en-GB"/>
        </a:p>
      </dgm:t>
    </dgm:pt>
    <dgm:pt modelId="{9671A123-48C8-4C94-AC51-4C4EEABB754A}" type="sibTrans" cxnId="{DF8B71A5-8BB6-4AD3-8A1E-0D3C9E5D3CAF}">
      <dgm:prSet/>
      <dgm:spPr/>
      <dgm:t>
        <a:bodyPr/>
        <a:lstStyle/>
        <a:p>
          <a:endParaRPr lang="en-GB"/>
        </a:p>
      </dgm:t>
    </dgm:pt>
    <dgm:pt modelId="{BB5D1AF9-3B85-4F20-BF37-2F58EEBB266E}">
      <dgm:prSet phldrT="[Text]" phldr="1"/>
      <dgm:spPr/>
      <dgm:t>
        <a:bodyPr/>
        <a:lstStyle/>
        <a:p>
          <a:endParaRPr lang="en-GB" dirty="0"/>
        </a:p>
      </dgm:t>
    </dgm:pt>
    <dgm:pt modelId="{9E393AB5-2CC3-4C33-A60F-7FF68EC918C6}" type="sibTrans" cxnId="{17F96CBB-CF94-4B7B-B122-845B7CAE48A5}">
      <dgm:prSet/>
      <dgm:spPr/>
      <dgm:t>
        <a:bodyPr/>
        <a:lstStyle/>
        <a:p>
          <a:endParaRPr lang="en-GB"/>
        </a:p>
      </dgm:t>
    </dgm:pt>
    <dgm:pt modelId="{3FC930A8-CD4D-438E-ABA3-39231F3F3954}" type="parTrans" cxnId="{17F96CBB-CF94-4B7B-B122-845B7CAE48A5}">
      <dgm:prSet/>
      <dgm:spPr/>
      <dgm:t>
        <a:bodyPr/>
        <a:lstStyle/>
        <a:p>
          <a:endParaRPr lang="en-GB"/>
        </a:p>
      </dgm:t>
    </dgm:pt>
    <dgm:pt modelId="{2C1649E1-C0D1-4B28-AD9C-14E37E4C2959}" type="pres">
      <dgm:prSet presAssocID="{FB8A41E2-1BF2-4EA1-9B1C-772E1FF5351B}" presName="Name0" presStyleCnt="0">
        <dgm:presLayoutVars>
          <dgm:chMax val="1"/>
          <dgm:dir/>
          <dgm:animLvl val="ctr"/>
          <dgm:resizeHandles val="exact"/>
        </dgm:presLayoutVars>
      </dgm:prSet>
      <dgm:spPr/>
    </dgm:pt>
    <dgm:pt modelId="{EE7E9186-2BB2-4303-9928-0022B796540B}" type="pres">
      <dgm:prSet presAssocID="{BB5D1AF9-3B85-4F20-BF37-2F58EEBB266E}" presName="centerShape" presStyleLbl="node0" presStyleIdx="0" presStyleCnt="1" custScaleX="86469" custScaleY="80190"/>
      <dgm:spPr/>
    </dgm:pt>
    <dgm:pt modelId="{857BF069-C417-4B68-AFB9-AB828B9451B3}" type="pres">
      <dgm:prSet presAssocID="{44E70424-869B-404D-9766-45F69A91BB88}" presName="node" presStyleLbl="node1" presStyleIdx="0" presStyleCnt="4" custScaleX="150595">
        <dgm:presLayoutVars>
          <dgm:bulletEnabled val="1"/>
        </dgm:presLayoutVars>
      </dgm:prSet>
      <dgm:spPr/>
    </dgm:pt>
    <dgm:pt modelId="{8206678D-168E-478E-98DB-53988C575597}" type="pres">
      <dgm:prSet presAssocID="{44E70424-869B-404D-9766-45F69A91BB88}" presName="dummy" presStyleCnt="0"/>
      <dgm:spPr/>
    </dgm:pt>
    <dgm:pt modelId="{5844FD31-3F25-415A-96A3-EB3C290C09A7}" type="pres">
      <dgm:prSet presAssocID="{C93B7BEC-2288-440D-9959-5828B44D9435}" presName="sibTrans" presStyleLbl="sibTrans2D1" presStyleIdx="0" presStyleCnt="4"/>
      <dgm:spPr/>
    </dgm:pt>
    <dgm:pt modelId="{87C069CD-6480-4204-8992-093615B645F3}" type="pres">
      <dgm:prSet presAssocID="{7CA74601-8007-4BB1-87A4-92DCECE0A896}" presName="node" presStyleLbl="node1" presStyleIdx="1" presStyleCnt="4" custScaleX="136223">
        <dgm:presLayoutVars>
          <dgm:bulletEnabled val="1"/>
        </dgm:presLayoutVars>
      </dgm:prSet>
      <dgm:spPr/>
    </dgm:pt>
    <dgm:pt modelId="{5EBA3A1B-D9A6-40CD-B9CB-212AA5D049E7}" type="pres">
      <dgm:prSet presAssocID="{7CA74601-8007-4BB1-87A4-92DCECE0A896}" presName="dummy" presStyleCnt="0"/>
      <dgm:spPr/>
    </dgm:pt>
    <dgm:pt modelId="{D6215836-A3ED-45BD-8729-4223FF913C0F}" type="pres">
      <dgm:prSet presAssocID="{6C9135AC-8A35-4ABA-AEA4-DB41E69DE761}" presName="sibTrans" presStyleLbl="sibTrans2D1" presStyleIdx="1" presStyleCnt="4"/>
      <dgm:spPr/>
    </dgm:pt>
    <dgm:pt modelId="{6628A328-7DCA-43BF-8EFB-70D9A73C2C05}" type="pres">
      <dgm:prSet presAssocID="{10020169-100D-4827-92CB-D76EDBC125AB}" presName="node" presStyleLbl="node1" presStyleIdx="2" presStyleCnt="4" custScaleX="140772">
        <dgm:presLayoutVars>
          <dgm:bulletEnabled val="1"/>
        </dgm:presLayoutVars>
      </dgm:prSet>
      <dgm:spPr/>
    </dgm:pt>
    <dgm:pt modelId="{0CA5EE66-E3A7-412D-9F32-39476EB8CC8A}" type="pres">
      <dgm:prSet presAssocID="{10020169-100D-4827-92CB-D76EDBC125AB}" presName="dummy" presStyleCnt="0"/>
      <dgm:spPr/>
    </dgm:pt>
    <dgm:pt modelId="{1464CF20-3C07-486D-A746-CE02F1515F01}" type="pres">
      <dgm:prSet presAssocID="{0EB7DFDB-BE47-45EF-998E-B6E097E314EF}" presName="sibTrans" presStyleLbl="sibTrans2D1" presStyleIdx="2" presStyleCnt="4"/>
      <dgm:spPr/>
    </dgm:pt>
    <dgm:pt modelId="{059E9C85-E0EA-433E-96E5-239A09935AC2}" type="pres">
      <dgm:prSet presAssocID="{06AA8A48-B65E-4C3B-B6A8-FECA2CC7A0B9}" presName="node" presStyleLbl="node1" presStyleIdx="3" presStyleCnt="4" custScaleX="126301">
        <dgm:presLayoutVars>
          <dgm:bulletEnabled val="1"/>
        </dgm:presLayoutVars>
      </dgm:prSet>
      <dgm:spPr/>
    </dgm:pt>
    <dgm:pt modelId="{FFCDB45E-F903-4A73-9A74-8313E3F326D6}" type="pres">
      <dgm:prSet presAssocID="{06AA8A48-B65E-4C3B-B6A8-FECA2CC7A0B9}" presName="dummy" presStyleCnt="0"/>
      <dgm:spPr/>
    </dgm:pt>
    <dgm:pt modelId="{829D5704-A9A4-422F-81F3-20CBAAC90965}" type="pres">
      <dgm:prSet presAssocID="{9671A123-48C8-4C94-AC51-4C4EEABB754A}" presName="sibTrans" presStyleLbl="sibTrans2D1" presStyleIdx="3" presStyleCnt="4"/>
      <dgm:spPr/>
    </dgm:pt>
  </dgm:ptLst>
  <dgm:cxnLst>
    <dgm:cxn modelId="{51228505-BB74-40E1-9740-6A289E842272}" type="presOf" srcId="{C93B7BEC-2288-440D-9959-5828B44D9435}" destId="{5844FD31-3F25-415A-96A3-EB3C290C09A7}" srcOrd="0" destOrd="0" presId="urn:microsoft.com/office/officeart/2005/8/layout/radial6"/>
    <dgm:cxn modelId="{18587B5F-B5D7-44F2-AA77-03DD1C67E172}" type="presOf" srcId="{10020169-100D-4827-92CB-D76EDBC125AB}" destId="{6628A328-7DCA-43BF-8EFB-70D9A73C2C05}" srcOrd="0" destOrd="0" presId="urn:microsoft.com/office/officeart/2005/8/layout/radial6"/>
    <dgm:cxn modelId="{66C07843-E4D1-4E51-BC75-8EAE6875A43E}" srcId="{BB5D1AF9-3B85-4F20-BF37-2F58EEBB266E}" destId="{7CA74601-8007-4BB1-87A4-92DCECE0A896}" srcOrd="1" destOrd="0" parTransId="{90C51E1F-F78B-4F26-9536-562CF98CE3DC}" sibTransId="{6C9135AC-8A35-4ABA-AEA4-DB41E69DE761}"/>
    <dgm:cxn modelId="{59D5F549-7160-464F-9BE6-160032052EDB}" type="presOf" srcId="{44E70424-869B-404D-9766-45F69A91BB88}" destId="{857BF069-C417-4B68-AFB9-AB828B9451B3}" srcOrd="0" destOrd="0" presId="urn:microsoft.com/office/officeart/2005/8/layout/radial6"/>
    <dgm:cxn modelId="{71FEAA80-E3BE-4414-B33B-2DE32C9F69DC}" type="presOf" srcId="{9671A123-48C8-4C94-AC51-4C4EEABB754A}" destId="{829D5704-A9A4-422F-81F3-20CBAAC90965}" srcOrd="0" destOrd="0" presId="urn:microsoft.com/office/officeart/2005/8/layout/radial6"/>
    <dgm:cxn modelId="{DF8B71A5-8BB6-4AD3-8A1E-0D3C9E5D3CAF}" srcId="{BB5D1AF9-3B85-4F20-BF37-2F58EEBB266E}" destId="{06AA8A48-B65E-4C3B-B6A8-FECA2CC7A0B9}" srcOrd="3" destOrd="0" parTransId="{0DCEA190-9037-41F0-A10F-4EE57935040F}" sibTransId="{9671A123-48C8-4C94-AC51-4C4EEABB754A}"/>
    <dgm:cxn modelId="{8204C6B3-6BAE-4C07-A626-011030683710}" type="presOf" srcId="{06AA8A48-B65E-4C3B-B6A8-FECA2CC7A0B9}" destId="{059E9C85-E0EA-433E-96E5-239A09935AC2}" srcOrd="0" destOrd="0" presId="urn:microsoft.com/office/officeart/2005/8/layout/radial6"/>
    <dgm:cxn modelId="{17F96CBB-CF94-4B7B-B122-845B7CAE48A5}" srcId="{FB8A41E2-1BF2-4EA1-9B1C-772E1FF5351B}" destId="{BB5D1AF9-3B85-4F20-BF37-2F58EEBB266E}" srcOrd="0" destOrd="0" parTransId="{3FC930A8-CD4D-438E-ABA3-39231F3F3954}" sibTransId="{9E393AB5-2CC3-4C33-A60F-7FF68EC918C6}"/>
    <dgm:cxn modelId="{FBDD9BBC-B4C8-4EF0-968C-36FA579FDEB9}" srcId="{BB5D1AF9-3B85-4F20-BF37-2F58EEBB266E}" destId="{44E70424-869B-404D-9766-45F69A91BB88}" srcOrd="0" destOrd="0" parTransId="{1E4BDA53-DBCD-43C9-A8DF-CA76E579BCDD}" sibTransId="{C93B7BEC-2288-440D-9959-5828B44D9435}"/>
    <dgm:cxn modelId="{71AFA8CA-BF91-45A8-91AB-AA65907AB735}" srcId="{BB5D1AF9-3B85-4F20-BF37-2F58EEBB266E}" destId="{10020169-100D-4827-92CB-D76EDBC125AB}" srcOrd="2" destOrd="0" parTransId="{C43897DA-3E31-4F4A-A4EE-0EA74546B8D1}" sibTransId="{0EB7DFDB-BE47-45EF-998E-B6E097E314EF}"/>
    <dgm:cxn modelId="{1AB245CC-5364-4D64-89D9-580DCC3460CF}" type="presOf" srcId="{FB8A41E2-1BF2-4EA1-9B1C-772E1FF5351B}" destId="{2C1649E1-C0D1-4B28-AD9C-14E37E4C2959}" srcOrd="0" destOrd="0" presId="urn:microsoft.com/office/officeart/2005/8/layout/radial6"/>
    <dgm:cxn modelId="{EFF4D6DC-0471-4DDA-A02C-ABD0905B4EBF}" type="presOf" srcId="{6C9135AC-8A35-4ABA-AEA4-DB41E69DE761}" destId="{D6215836-A3ED-45BD-8729-4223FF913C0F}" srcOrd="0" destOrd="0" presId="urn:microsoft.com/office/officeart/2005/8/layout/radial6"/>
    <dgm:cxn modelId="{9CDD3CDF-A834-44CB-A3BC-E9E63E732F5E}" type="presOf" srcId="{BB5D1AF9-3B85-4F20-BF37-2F58EEBB266E}" destId="{EE7E9186-2BB2-4303-9928-0022B796540B}" srcOrd="0" destOrd="0" presId="urn:microsoft.com/office/officeart/2005/8/layout/radial6"/>
    <dgm:cxn modelId="{726A9BEE-4415-4C42-A61F-14AC3461957A}" type="presOf" srcId="{7CA74601-8007-4BB1-87A4-92DCECE0A896}" destId="{87C069CD-6480-4204-8992-093615B645F3}" srcOrd="0" destOrd="0" presId="urn:microsoft.com/office/officeart/2005/8/layout/radial6"/>
    <dgm:cxn modelId="{A85428F9-3CC5-4EDA-88F7-0EBC4A597D3C}" type="presOf" srcId="{0EB7DFDB-BE47-45EF-998E-B6E097E314EF}" destId="{1464CF20-3C07-486D-A746-CE02F1515F01}" srcOrd="0" destOrd="0" presId="urn:microsoft.com/office/officeart/2005/8/layout/radial6"/>
    <dgm:cxn modelId="{0DC3B546-F363-4AC1-9CFF-BF7881747809}" type="presParOf" srcId="{2C1649E1-C0D1-4B28-AD9C-14E37E4C2959}" destId="{EE7E9186-2BB2-4303-9928-0022B796540B}" srcOrd="0" destOrd="0" presId="urn:microsoft.com/office/officeart/2005/8/layout/radial6"/>
    <dgm:cxn modelId="{C85FB6DC-11F7-455B-8863-C4706C994652}" type="presParOf" srcId="{2C1649E1-C0D1-4B28-AD9C-14E37E4C2959}" destId="{857BF069-C417-4B68-AFB9-AB828B9451B3}" srcOrd="1" destOrd="0" presId="urn:microsoft.com/office/officeart/2005/8/layout/radial6"/>
    <dgm:cxn modelId="{5AB623C0-1F37-476C-A94A-B6B540237A73}" type="presParOf" srcId="{2C1649E1-C0D1-4B28-AD9C-14E37E4C2959}" destId="{8206678D-168E-478E-98DB-53988C575597}" srcOrd="2" destOrd="0" presId="urn:microsoft.com/office/officeart/2005/8/layout/radial6"/>
    <dgm:cxn modelId="{0B9D4DC3-0EFC-4FD9-A004-3783D4DFAA8E}" type="presParOf" srcId="{2C1649E1-C0D1-4B28-AD9C-14E37E4C2959}" destId="{5844FD31-3F25-415A-96A3-EB3C290C09A7}" srcOrd="3" destOrd="0" presId="urn:microsoft.com/office/officeart/2005/8/layout/radial6"/>
    <dgm:cxn modelId="{34B7941B-7132-4E88-8DDD-9E6D8044E032}" type="presParOf" srcId="{2C1649E1-C0D1-4B28-AD9C-14E37E4C2959}" destId="{87C069CD-6480-4204-8992-093615B645F3}" srcOrd="4" destOrd="0" presId="urn:microsoft.com/office/officeart/2005/8/layout/radial6"/>
    <dgm:cxn modelId="{CE485815-883C-4118-9992-60A0651B6701}" type="presParOf" srcId="{2C1649E1-C0D1-4B28-AD9C-14E37E4C2959}" destId="{5EBA3A1B-D9A6-40CD-B9CB-212AA5D049E7}" srcOrd="5" destOrd="0" presId="urn:microsoft.com/office/officeart/2005/8/layout/radial6"/>
    <dgm:cxn modelId="{F145570E-3189-4B09-8B22-B1044A10D51E}" type="presParOf" srcId="{2C1649E1-C0D1-4B28-AD9C-14E37E4C2959}" destId="{D6215836-A3ED-45BD-8729-4223FF913C0F}" srcOrd="6" destOrd="0" presId="urn:microsoft.com/office/officeart/2005/8/layout/radial6"/>
    <dgm:cxn modelId="{E89A047B-B334-4E3E-B694-8A76130D3F47}" type="presParOf" srcId="{2C1649E1-C0D1-4B28-AD9C-14E37E4C2959}" destId="{6628A328-7DCA-43BF-8EFB-70D9A73C2C05}" srcOrd="7" destOrd="0" presId="urn:microsoft.com/office/officeart/2005/8/layout/radial6"/>
    <dgm:cxn modelId="{FA404B6A-51D5-4C6A-B2AC-39F9861E103B}" type="presParOf" srcId="{2C1649E1-C0D1-4B28-AD9C-14E37E4C2959}" destId="{0CA5EE66-E3A7-412D-9F32-39476EB8CC8A}" srcOrd="8" destOrd="0" presId="urn:microsoft.com/office/officeart/2005/8/layout/radial6"/>
    <dgm:cxn modelId="{5C6AAE24-6012-4A74-A1C1-265BD63D38B6}" type="presParOf" srcId="{2C1649E1-C0D1-4B28-AD9C-14E37E4C2959}" destId="{1464CF20-3C07-486D-A746-CE02F1515F01}" srcOrd="9" destOrd="0" presId="urn:microsoft.com/office/officeart/2005/8/layout/radial6"/>
    <dgm:cxn modelId="{8A2FE73C-FEA2-4A48-81A4-22A574FB7459}" type="presParOf" srcId="{2C1649E1-C0D1-4B28-AD9C-14E37E4C2959}" destId="{059E9C85-E0EA-433E-96E5-239A09935AC2}" srcOrd="10" destOrd="0" presId="urn:microsoft.com/office/officeart/2005/8/layout/radial6"/>
    <dgm:cxn modelId="{964A01CC-9269-42FA-9E7C-197FD499996A}" type="presParOf" srcId="{2C1649E1-C0D1-4B28-AD9C-14E37E4C2959}" destId="{FFCDB45E-F903-4A73-9A74-8313E3F326D6}" srcOrd="11" destOrd="0" presId="urn:microsoft.com/office/officeart/2005/8/layout/radial6"/>
    <dgm:cxn modelId="{98401CFF-1C25-444A-93F5-3B2D173E8C58}" type="presParOf" srcId="{2C1649E1-C0D1-4B28-AD9C-14E37E4C2959}" destId="{829D5704-A9A4-422F-81F3-20CBAAC90965}"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5704-A9A4-422F-81F3-20CBAAC90965}">
      <dsp:nvSpPr>
        <dsp:cNvPr id="0" name=""/>
        <dsp:cNvSpPr/>
      </dsp:nvSpPr>
      <dsp:spPr>
        <a:xfrm>
          <a:off x="2093391" y="513568"/>
          <a:ext cx="3424214" cy="3424214"/>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64CF20-3C07-486D-A746-CE02F1515F01}">
      <dsp:nvSpPr>
        <dsp:cNvPr id="0" name=""/>
        <dsp:cNvSpPr/>
      </dsp:nvSpPr>
      <dsp:spPr>
        <a:xfrm>
          <a:off x="2093391" y="513568"/>
          <a:ext cx="3424214" cy="3424214"/>
        </a:xfrm>
        <a:prstGeom prst="blockArc">
          <a:avLst>
            <a:gd name="adj1" fmla="val 5400000"/>
            <a:gd name="adj2" fmla="val 108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215836-A3ED-45BD-8729-4223FF913C0F}">
      <dsp:nvSpPr>
        <dsp:cNvPr id="0" name=""/>
        <dsp:cNvSpPr/>
      </dsp:nvSpPr>
      <dsp:spPr>
        <a:xfrm>
          <a:off x="2093391" y="513568"/>
          <a:ext cx="3424214" cy="3424214"/>
        </a:xfrm>
        <a:prstGeom prst="blockArc">
          <a:avLst>
            <a:gd name="adj1" fmla="val 0"/>
            <a:gd name="adj2" fmla="val 54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44FD31-3F25-415A-96A3-EB3C290C09A7}">
      <dsp:nvSpPr>
        <dsp:cNvPr id="0" name=""/>
        <dsp:cNvSpPr/>
      </dsp:nvSpPr>
      <dsp:spPr>
        <a:xfrm>
          <a:off x="2093391" y="513568"/>
          <a:ext cx="3424214" cy="3424214"/>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7E9186-2BB2-4303-9928-0022B796540B}">
      <dsp:nvSpPr>
        <dsp:cNvPr id="0" name=""/>
        <dsp:cNvSpPr/>
      </dsp:nvSpPr>
      <dsp:spPr>
        <a:xfrm>
          <a:off x="3124202" y="1593852"/>
          <a:ext cx="1362591" cy="12636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3323749" y="1778909"/>
        <a:ext cx="963497" cy="893531"/>
      </dsp:txXfrm>
    </dsp:sp>
    <dsp:sp modelId="{857BF069-C417-4B68-AFB9-AB828B9451B3}">
      <dsp:nvSpPr>
        <dsp:cNvPr id="0" name=""/>
        <dsp:cNvSpPr/>
      </dsp:nvSpPr>
      <dsp:spPr>
        <a:xfrm>
          <a:off x="2974914" y="1743"/>
          <a:ext cx="1661168" cy="11030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Community/home</a:t>
          </a:r>
        </a:p>
      </dsp:txBody>
      <dsp:txXfrm>
        <a:off x="3218186" y="163284"/>
        <a:ext cx="1174624" cy="779988"/>
      </dsp:txXfrm>
    </dsp:sp>
    <dsp:sp modelId="{87C069CD-6480-4204-8992-093615B645F3}">
      <dsp:nvSpPr>
        <dsp:cNvPr id="0" name=""/>
        <dsp:cNvSpPr/>
      </dsp:nvSpPr>
      <dsp:spPr>
        <a:xfrm>
          <a:off x="4726577" y="1674140"/>
          <a:ext cx="1502635" cy="11030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Primary care</a:t>
          </a:r>
        </a:p>
      </dsp:txBody>
      <dsp:txXfrm>
        <a:off x="4946633" y="1835681"/>
        <a:ext cx="1062523" cy="779988"/>
      </dsp:txXfrm>
    </dsp:sp>
    <dsp:sp modelId="{6628A328-7DCA-43BF-8EFB-70D9A73C2C05}">
      <dsp:nvSpPr>
        <dsp:cNvPr id="0" name=""/>
        <dsp:cNvSpPr/>
      </dsp:nvSpPr>
      <dsp:spPr>
        <a:xfrm>
          <a:off x="3029091" y="3346537"/>
          <a:ext cx="1552813" cy="11030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Secondary care</a:t>
          </a:r>
        </a:p>
      </dsp:txBody>
      <dsp:txXfrm>
        <a:off x="3256495" y="3508078"/>
        <a:ext cx="1098005" cy="779988"/>
      </dsp:txXfrm>
    </dsp:sp>
    <dsp:sp modelId="{059E9C85-E0EA-433E-96E5-239A09935AC2}">
      <dsp:nvSpPr>
        <dsp:cNvPr id="0" name=""/>
        <dsp:cNvSpPr/>
      </dsp:nvSpPr>
      <dsp:spPr>
        <a:xfrm>
          <a:off x="1436507" y="1674140"/>
          <a:ext cx="1393188" cy="11030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Primary care</a:t>
          </a:r>
        </a:p>
      </dsp:txBody>
      <dsp:txXfrm>
        <a:off x="1640535" y="1835681"/>
        <a:ext cx="985132" cy="7799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3/17/2025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Thank you for the opportunity to speak to you today about how the Right Decision Service can support HIS in getting evidence into action to improve health and care services. </a:t>
            </a:r>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dirty="0"/>
          </a:p>
        </p:txBody>
      </p:sp>
    </p:spTree>
    <p:extLst>
      <p:ext uri="{BB962C8B-B14F-4D97-AF65-F5344CB8AC3E}">
        <p14:creationId xmlns:p14="http://schemas.microsoft.com/office/powerpoint/2010/main" val="18056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Ailie</a:t>
            </a:r>
            <a:r>
              <a:rPr lang="en-GB" dirty="0"/>
              <a:t> is admitted to hospital, and the junior doctor and nurses who are responsible for her immediate care use a number of RDS tools to support her. </a:t>
            </a:r>
          </a:p>
          <a:p>
            <a:endParaRPr lang="en-GB" dirty="0"/>
          </a:p>
          <a:p>
            <a:r>
              <a:rPr lang="en-GB" dirty="0"/>
              <a:t>These include the RDS toolkits for the SIGN guidelines on care of deteriorating patients, dementia and delirium, and specific tools within those toolkits – NEWS2 for assessing deterioration and urgency of response needed; the 4AT tool for delirium screening and the IV fluid prescribing tool as </a:t>
            </a:r>
            <a:r>
              <a:rPr lang="en-GB" dirty="0" err="1"/>
              <a:t>Ailie</a:t>
            </a:r>
            <a:r>
              <a:rPr lang="en-GB" dirty="0"/>
              <a:t> is now severely dehydrated. </a:t>
            </a:r>
          </a:p>
        </p:txBody>
      </p:sp>
      <p:sp>
        <p:nvSpPr>
          <p:cNvPr id="4" name="Slide Number Placeholder 3"/>
          <p:cNvSpPr>
            <a:spLocks noGrp="1"/>
          </p:cNvSpPr>
          <p:nvPr>
            <p:ph type="sldNum" sz="quarter" idx="5"/>
          </p:nvPr>
        </p:nvSpPr>
        <p:spPr/>
        <p:txBody>
          <a:bodyPr/>
          <a:lstStyle/>
          <a:p>
            <a:fld id="{6EFE83B7-278F-6545-9C62-E36EB068C003}" type="slidenum">
              <a:rPr lang="en-US" smtClean="0"/>
              <a:pPr/>
              <a:t>10</a:t>
            </a:fld>
            <a:endParaRPr lang="en-US"/>
          </a:p>
        </p:txBody>
      </p:sp>
    </p:spTree>
    <p:extLst>
      <p:ext uri="{BB962C8B-B14F-4D97-AF65-F5344CB8AC3E}">
        <p14:creationId xmlns:p14="http://schemas.microsoft.com/office/powerpoint/2010/main" val="323003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Fortunately the ward to which </a:t>
            </a:r>
            <a:r>
              <a:rPr lang="en-GB" dirty="0" err="1"/>
              <a:t>Ailie</a:t>
            </a:r>
            <a:r>
              <a:rPr lang="en-GB" dirty="0"/>
              <a:t> is admitted has been working with HIS to improve their services for patients with dementia and frailty and the RDS toolkits have helped them to do this.</a:t>
            </a:r>
          </a:p>
          <a:p>
            <a:endParaRPr lang="en-GB" dirty="0"/>
          </a:p>
          <a:p>
            <a:r>
              <a:rPr lang="en-GB" dirty="0"/>
              <a:t>In future they may also wish to use the RDS toolkit currently under development to support quality of care reviews. This provides Excellence in Care guidance and interactive forms for recording assessments and areas for improvement. </a:t>
            </a:r>
          </a:p>
        </p:txBody>
      </p:sp>
      <p:sp>
        <p:nvSpPr>
          <p:cNvPr id="4" name="Slide Number Placeholder 3"/>
          <p:cNvSpPr>
            <a:spLocks noGrp="1"/>
          </p:cNvSpPr>
          <p:nvPr>
            <p:ph type="sldNum" sz="quarter" idx="5"/>
          </p:nvPr>
        </p:nvSpPr>
        <p:spPr/>
        <p:txBody>
          <a:bodyPr/>
          <a:lstStyle/>
          <a:p>
            <a:fld id="{6EFE83B7-278F-6545-9C62-E36EB068C003}" type="slidenum">
              <a:rPr lang="en-US" smtClean="0"/>
              <a:pPr/>
              <a:t>11</a:t>
            </a:fld>
            <a:endParaRPr lang="en-US"/>
          </a:p>
        </p:txBody>
      </p:sp>
    </p:spTree>
    <p:extLst>
      <p:ext uri="{BB962C8B-B14F-4D97-AF65-F5344CB8AC3E}">
        <p14:creationId xmlns:p14="http://schemas.microsoft.com/office/powerpoint/2010/main" val="340785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Ailie</a:t>
            </a:r>
            <a:r>
              <a:rPr lang="en-GB" dirty="0"/>
              <a:t> does recover and is discharged back to the care home. The GP and practice pharmacist arrange a medicines review to see if this might help with </a:t>
            </a:r>
            <a:r>
              <a:rPr lang="en-GB" dirty="0" err="1"/>
              <a:t>Ailie’s</a:t>
            </a:r>
            <a:r>
              <a:rPr lang="en-GB" dirty="0"/>
              <a:t> continued confusion and poor appetite.  The pharmacist checks </a:t>
            </a:r>
            <a:r>
              <a:rPr lang="en-GB" dirty="0" err="1"/>
              <a:t>Ailie’s</a:t>
            </a:r>
            <a:r>
              <a:rPr lang="en-GB" dirty="0"/>
              <a:t> record on the primary care system, and the Right Decision Service highlights that she has a high anticholinergic burden which is very likely contributing to her confusion. She considers which anticholinergic medicines might be reduced or alternatives identified.</a:t>
            </a:r>
          </a:p>
          <a:p>
            <a:endParaRPr lang="en-GB" dirty="0"/>
          </a:p>
          <a:p>
            <a:r>
              <a:rPr lang="en-GB" dirty="0"/>
              <a:t>The pharmacist also uses shared decision aids on the RDS to discuss with </a:t>
            </a:r>
            <a:r>
              <a:rPr lang="en-GB" dirty="0" err="1"/>
              <a:t>Ailie</a:t>
            </a:r>
            <a:r>
              <a:rPr lang="en-GB" dirty="0"/>
              <a:t>, her husband George who is present, and the care worker, the relative benefits and risks of some of the medicines she is taking. For example,  </a:t>
            </a:r>
            <a:r>
              <a:rPr lang="en-GB" dirty="0" err="1"/>
              <a:t>alendronic</a:t>
            </a:r>
            <a:r>
              <a:rPr lang="en-GB" dirty="0"/>
              <a:t> acid for her osteoporosis, which has limited benefit and can be very awkward for older people to take.</a:t>
            </a:r>
          </a:p>
        </p:txBody>
      </p:sp>
      <p:sp>
        <p:nvSpPr>
          <p:cNvPr id="4" name="Slide Number Placeholder 3"/>
          <p:cNvSpPr>
            <a:spLocks noGrp="1"/>
          </p:cNvSpPr>
          <p:nvPr>
            <p:ph type="sldNum" sz="quarter" idx="5"/>
          </p:nvPr>
        </p:nvSpPr>
        <p:spPr/>
        <p:txBody>
          <a:bodyPr/>
          <a:lstStyle/>
          <a:p>
            <a:fld id="{6EFE83B7-278F-6545-9C62-E36EB068C003}" type="slidenum">
              <a:rPr lang="en-US" smtClean="0"/>
              <a:pPr/>
              <a:t>12</a:t>
            </a:fld>
            <a:endParaRPr lang="en-US"/>
          </a:p>
        </p:txBody>
      </p:sp>
    </p:spTree>
    <p:extLst>
      <p:ext uri="{BB962C8B-B14F-4D97-AF65-F5344CB8AC3E}">
        <p14:creationId xmlns:p14="http://schemas.microsoft.com/office/powerpoint/2010/main" val="113088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FE83B7-278F-6545-9C62-E36EB068C003}" type="slidenum">
              <a:rPr lang="en-US" smtClean="0"/>
              <a:pPr/>
              <a:t>13</a:t>
            </a:fld>
            <a:endParaRPr lang="en-US"/>
          </a:p>
        </p:txBody>
      </p:sp>
    </p:spTree>
    <p:extLst>
      <p:ext uri="{BB962C8B-B14F-4D97-AF65-F5344CB8AC3E}">
        <p14:creationId xmlns:p14="http://schemas.microsoft.com/office/powerpoint/2010/main" val="20844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worker in the care home also shows George and </a:t>
            </a:r>
            <a:r>
              <a:rPr lang="en-GB" dirty="0" err="1"/>
              <a:t>Ailie</a:t>
            </a:r>
            <a:r>
              <a:rPr lang="en-GB" dirty="0"/>
              <a:t> how they can use the Living well with dementia app to record changes in </a:t>
            </a:r>
            <a:r>
              <a:rPr lang="en-GB" dirty="0" err="1"/>
              <a:t>Ailie’s</a:t>
            </a:r>
            <a:r>
              <a:rPr lang="en-GB" dirty="0"/>
              <a:t> wellbeing and to alert care home staff to any pattern of decline or improvement.</a:t>
            </a:r>
          </a:p>
        </p:txBody>
      </p:sp>
      <p:sp>
        <p:nvSpPr>
          <p:cNvPr id="4" name="Slide Number Placeholder 3"/>
          <p:cNvSpPr>
            <a:spLocks noGrp="1"/>
          </p:cNvSpPr>
          <p:nvPr>
            <p:ph type="sldNum" sz="quarter" idx="5"/>
          </p:nvPr>
        </p:nvSpPr>
        <p:spPr/>
        <p:txBody>
          <a:bodyPr/>
          <a:lstStyle/>
          <a:p>
            <a:fld id="{6EFE83B7-278F-6545-9C62-E36EB068C003}" type="slidenum">
              <a:rPr lang="en-US" smtClean="0"/>
              <a:pPr/>
              <a:t>14</a:t>
            </a:fld>
            <a:endParaRPr lang="en-US"/>
          </a:p>
        </p:txBody>
      </p:sp>
    </p:spTree>
    <p:extLst>
      <p:ext uri="{BB962C8B-B14F-4D97-AF65-F5344CB8AC3E}">
        <p14:creationId xmlns:p14="http://schemas.microsoft.com/office/powerpoint/2010/main" val="2054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I hope these examples have shown how the Right Decision Service supports all partners in care, across all stages of the patient journey.</a:t>
            </a:r>
          </a:p>
        </p:txBody>
      </p:sp>
      <p:sp>
        <p:nvSpPr>
          <p:cNvPr id="4" name="Slide Number Placeholder 3"/>
          <p:cNvSpPr>
            <a:spLocks noGrp="1"/>
          </p:cNvSpPr>
          <p:nvPr>
            <p:ph type="sldNum" sz="quarter" idx="5"/>
          </p:nvPr>
        </p:nvSpPr>
        <p:spPr/>
        <p:txBody>
          <a:bodyPr/>
          <a:lstStyle/>
          <a:p>
            <a:fld id="{6EFE83B7-278F-6545-9C62-E36EB068C003}" type="slidenum">
              <a:rPr lang="en-US" smtClean="0"/>
              <a:pPr/>
              <a:t>15</a:t>
            </a:fld>
            <a:endParaRPr lang="en-US"/>
          </a:p>
        </p:txBody>
      </p:sp>
    </p:spTree>
    <p:extLst>
      <p:ext uri="{BB962C8B-B14F-4D97-AF65-F5344CB8AC3E}">
        <p14:creationId xmlns:p14="http://schemas.microsoft.com/office/powerpoint/2010/main" val="215815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5F63-A1D6-D1D7-C136-5789AB26D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9EA30-9283-D122-F44E-D38517488C76}"/>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9B4C32E6-4DD1-9691-B23A-7F7516E635C0}"/>
              </a:ext>
            </a:extLst>
          </p:cNvPr>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82BFD76-4DF3-6405-9A20-0113F5B7C87E}"/>
              </a:ext>
            </a:extLst>
          </p:cNvPr>
          <p:cNvSpPr>
            <a:spLocks noGrp="1"/>
          </p:cNvSpPr>
          <p:nvPr>
            <p:ph type="sldNum" sz="quarter" idx="10"/>
          </p:nvPr>
        </p:nvSpPr>
        <p:spPr/>
        <p:txBody>
          <a:bodyPr/>
          <a:lstStyle/>
          <a:p>
            <a:fld id="{6EFE83B7-278F-6545-9C62-E36EB068C003}" type="slidenum">
              <a:rPr lang="en-US" smtClean="0"/>
              <a:pPr/>
              <a:t>16</a:t>
            </a:fld>
            <a:endParaRPr lang="en-US" dirty="0"/>
          </a:p>
        </p:txBody>
      </p:sp>
    </p:spTree>
    <p:extLst>
      <p:ext uri="{BB962C8B-B14F-4D97-AF65-F5344CB8AC3E}">
        <p14:creationId xmlns:p14="http://schemas.microsoft.com/office/powerpoint/2010/main" val="387258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A8ED-65D3-4523-8031-00391FDB1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2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illustrate these aspects of RDS, I’d like to walk you through the story of </a:t>
            </a:r>
            <a:r>
              <a:rPr lang="en-GB" dirty="0" err="1"/>
              <a:t>Ailie</a:t>
            </a:r>
            <a:r>
              <a:rPr lang="en-GB" dirty="0"/>
              <a:t>, and how RDS supports all partners involved in her care journey. </a:t>
            </a:r>
          </a:p>
        </p:txBody>
      </p:sp>
      <p:sp>
        <p:nvSpPr>
          <p:cNvPr id="4" name="Slide Number Placeholder 3"/>
          <p:cNvSpPr>
            <a:spLocks noGrp="1"/>
          </p:cNvSpPr>
          <p:nvPr>
            <p:ph type="sldNum" sz="quarter" idx="5"/>
          </p:nvPr>
        </p:nvSpPr>
        <p:spPr/>
        <p:txBody>
          <a:bodyPr/>
          <a:lstStyle/>
          <a:p>
            <a:fld id="{6EFE83B7-278F-6545-9C62-E36EB068C003}" type="slidenum">
              <a:rPr lang="en-US" smtClean="0"/>
              <a:pPr/>
              <a:t>3</a:t>
            </a:fld>
            <a:endParaRPr lang="en-US"/>
          </a:p>
        </p:txBody>
      </p:sp>
    </p:spTree>
    <p:extLst>
      <p:ext uri="{BB962C8B-B14F-4D97-AF65-F5344CB8AC3E}">
        <p14:creationId xmlns:p14="http://schemas.microsoft.com/office/powerpoint/2010/main" val="313199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those partners – from care </a:t>
            </a:r>
            <a:r>
              <a:rPr lang="en-GB"/>
              <a:t>workers to </a:t>
            </a:r>
            <a:r>
              <a:rPr lang="en-GB" dirty="0"/>
              <a:t>QI leads to doctors, nurses and pharmacists.</a:t>
            </a:r>
          </a:p>
        </p:txBody>
      </p:sp>
      <p:sp>
        <p:nvSpPr>
          <p:cNvPr id="4" name="Slide Number Placeholder 3"/>
          <p:cNvSpPr>
            <a:spLocks noGrp="1"/>
          </p:cNvSpPr>
          <p:nvPr>
            <p:ph type="sldNum" sz="quarter" idx="5"/>
          </p:nvPr>
        </p:nvSpPr>
        <p:spPr/>
        <p:txBody>
          <a:bodyPr/>
          <a:lstStyle/>
          <a:p>
            <a:fld id="{6EFE83B7-278F-6545-9C62-E36EB068C003}" type="slidenum">
              <a:rPr lang="en-US" smtClean="0"/>
              <a:pPr/>
              <a:t>4</a:t>
            </a:fld>
            <a:endParaRPr lang="en-US"/>
          </a:p>
        </p:txBody>
      </p:sp>
    </p:spTree>
    <p:extLst>
      <p:ext uri="{BB962C8B-B14F-4D97-AF65-F5344CB8AC3E}">
        <p14:creationId xmlns:p14="http://schemas.microsoft.com/office/powerpoint/2010/main" val="24309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Ailie</a:t>
            </a:r>
            <a:r>
              <a:rPr lang="en-GB" dirty="0"/>
              <a:t> is a 79 year old woman who has been living in a care home for a year.</a:t>
            </a:r>
          </a:p>
          <a:p>
            <a:r>
              <a:rPr lang="en-GB" dirty="0"/>
              <a:t>She had a stroke 5 years ago and was diagnosed with vascular dementia two years later. She has hypertension and atrial fibrillation and evidence of osteoporosis. She has recurrent UTIs and difficulty eating, with a noticeable weight loss since her admission to the care home last year. She is taking a large number of medicines for her multiple conditions.</a:t>
            </a:r>
          </a:p>
          <a:p>
            <a:endParaRPr lang="en-GB" dirty="0"/>
          </a:p>
          <a:p>
            <a:r>
              <a:rPr lang="en-GB" dirty="0"/>
              <a:t>Her husband George still lives in the family home, and visits </a:t>
            </a:r>
            <a:r>
              <a:rPr lang="en-GB" dirty="0" err="1"/>
              <a:t>Ailie</a:t>
            </a:r>
            <a:r>
              <a:rPr lang="en-GB" dirty="0"/>
              <a:t> every day. He has his own long term health issues to cope with. </a:t>
            </a:r>
          </a:p>
        </p:txBody>
      </p:sp>
      <p:sp>
        <p:nvSpPr>
          <p:cNvPr id="4" name="Slide Number Placeholder 3"/>
          <p:cNvSpPr>
            <a:spLocks noGrp="1"/>
          </p:cNvSpPr>
          <p:nvPr>
            <p:ph type="sldNum" sz="quarter" idx="5"/>
          </p:nvPr>
        </p:nvSpPr>
        <p:spPr/>
        <p:txBody>
          <a:bodyPr/>
          <a:lstStyle/>
          <a:p>
            <a:fld id="{6EFE83B7-278F-6545-9C62-E36EB068C003}" type="slidenum">
              <a:rPr lang="en-US" smtClean="0"/>
              <a:pPr/>
              <a:t>5</a:t>
            </a:fld>
            <a:endParaRPr lang="en-US"/>
          </a:p>
        </p:txBody>
      </p:sp>
    </p:spTree>
    <p:extLst>
      <p:ext uri="{BB962C8B-B14F-4D97-AF65-F5344CB8AC3E}">
        <p14:creationId xmlns:p14="http://schemas.microsoft.com/office/powerpoint/2010/main" val="406310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worker in the care home is concerned about her.</a:t>
            </a:r>
          </a:p>
        </p:txBody>
      </p:sp>
      <p:sp>
        <p:nvSpPr>
          <p:cNvPr id="4" name="Slide Number Placeholder 3"/>
          <p:cNvSpPr>
            <a:spLocks noGrp="1"/>
          </p:cNvSpPr>
          <p:nvPr>
            <p:ph type="sldNum" sz="quarter" idx="5"/>
          </p:nvPr>
        </p:nvSpPr>
        <p:spPr/>
        <p:txBody>
          <a:bodyPr/>
          <a:lstStyle/>
          <a:p>
            <a:fld id="{6EFE83B7-278F-6545-9C62-E36EB068C003}" type="slidenum">
              <a:rPr lang="en-US" smtClean="0"/>
              <a:pPr/>
              <a:t>6</a:t>
            </a:fld>
            <a:endParaRPr lang="en-US"/>
          </a:p>
        </p:txBody>
      </p:sp>
    </p:spTree>
    <p:extLst>
      <p:ext uri="{BB962C8B-B14F-4D97-AF65-F5344CB8AC3E}">
        <p14:creationId xmlns:p14="http://schemas.microsoft.com/office/powerpoint/2010/main" val="142509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worker has been using the MUST malnutrition universal screening tool on RDS with </a:t>
            </a:r>
            <a:r>
              <a:rPr lang="en-GB" dirty="0" err="1"/>
              <a:t>Ailie</a:t>
            </a:r>
            <a:r>
              <a:rPr lang="en-GB" dirty="0"/>
              <a:t> for some months and knows that she is already at high risk of malnutrition. So her complete stopping of eating and drinking over the past few days are a serious concern.</a:t>
            </a:r>
          </a:p>
          <a:p>
            <a:endParaRPr lang="en-GB" dirty="0"/>
          </a:p>
          <a:p>
            <a:r>
              <a:rPr lang="en-GB" dirty="0"/>
              <a:t>The care worker and one of the care home nurses also use the lower urinary tract infection assessment tool which is part of the SIGN LUTI guideline on RDS to identify that it is likely </a:t>
            </a:r>
            <a:r>
              <a:rPr lang="en-GB" dirty="0" err="1"/>
              <a:t>Ailie</a:t>
            </a:r>
            <a:r>
              <a:rPr lang="en-GB" dirty="0"/>
              <a:t> has another urinary infection. </a:t>
            </a:r>
          </a:p>
        </p:txBody>
      </p:sp>
      <p:sp>
        <p:nvSpPr>
          <p:cNvPr id="4" name="Slide Number Placeholder 3"/>
          <p:cNvSpPr>
            <a:spLocks noGrp="1"/>
          </p:cNvSpPr>
          <p:nvPr>
            <p:ph type="sldNum" sz="quarter" idx="5"/>
          </p:nvPr>
        </p:nvSpPr>
        <p:spPr/>
        <p:txBody>
          <a:bodyPr/>
          <a:lstStyle/>
          <a:p>
            <a:fld id="{6EFE83B7-278F-6545-9C62-E36EB068C003}" type="slidenum">
              <a:rPr lang="en-US" smtClean="0"/>
              <a:pPr/>
              <a:t>7</a:t>
            </a:fld>
            <a:endParaRPr lang="en-US"/>
          </a:p>
        </p:txBody>
      </p:sp>
    </p:spTree>
    <p:extLst>
      <p:ext uri="{BB962C8B-B14F-4D97-AF65-F5344CB8AC3E}">
        <p14:creationId xmlns:p14="http://schemas.microsoft.com/office/powerpoint/2010/main" val="157785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worker has used the RESTORE2 mini tool to record soft signs of deterioration, and the nurse follows up by taking clinical observations – respiratory rate, oxygen saturation – which indicate that she is seriously unwell and admission to hospital is recommended. </a:t>
            </a:r>
          </a:p>
        </p:txBody>
      </p:sp>
      <p:sp>
        <p:nvSpPr>
          <p:cNvPr id="4" name="Slide Number Placeholder 3"/>
          <p:cNvSpPr>
            <a:spLocks noGrp="1"/>
          </p:cNvSpPr>
          <p:nvPr>
            <p:ph type="sldNum" sz="quarter" idx="5"/>
          </p:nvPr>
        </p:nvSpPr>
        <p:spPr/>
        <p:txBody>
          <a:bodyPr/>
          <a:lstStyle/>
          <a:p>
            <a:fld id="{6EFE83B7-278F-6545-9C62-E36EB068C003}" type="slidenum">
              <a:rPr lang="en-US" smtClean="0"/>
              <a:pPr/>
              <a:t>8</a:t>
            </a:fld>
            <a:endParaRPr lang="en-US"/>
          </a:p>
        </p:txBody>
      </p:sp>
    </p:spTree>
    <p:extLst>
      <p:ext uri="{BB962C8B-B14F-4D97-AF65-F5344CB8AC3E}">
        <p14:creationId xmlns:p14="http://schemas.microsoft.com/office/powerpoint/2010/main" val="269550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worker and nurse call the GP and provide the observations they have recorded on the RDS. The GP calls the hospital to request admission.</a:t>
            </a:r>
          </a:p>
          <a:p>
            <a:endParaRPr lang="en-GB" dirty="0"/>
          </a:p>
          <a:p>
            <a:r>
              <a:rPr lang="en-GB" dirty="0"/>
              <a:t>The call handler and nursing team in the hospital flow navigation hub ask the GP questions using the RDS flow navigation toolkit to check whether in patient admission or other options such as same day emergency care or hospital at home are appropriate. </a:t>
            </a:r>
          </a:p>
          <a:p>
            <a:endParaRPr lang="en-GB" dirty="0"/>
          </a:p>
          <a:p>
            <a:r>
              <a:rPr lang="en-GB" dirty="0"/>
              <a:t>These screen shots show the frailty pathway questions</a:t>
            </a:r>
          </a:p>
        </p:txBody>
      </p:sp>
      <p:sp>
        <p:nvSpPr>
          <p:cNvPr id="4" name="Slide Number Placeholder 3"/>
          <p:cNvSpPr>
            <a:spLocks noGrp="1"/>
          </p:cNvSpPr>
          <p:nvPr>
            <p:ph type="sldNum" sz="quarter" idx="5"/>
          </p:nvPr>
        </p:nvSpPr>
        <p:spPr/>
        <p:txBody>
          <a:bodyPr/>
          <a:lstStyle/>
          <a:p>
            <a:fld id="{6EFE83B7-278F-6545-9C62-E36EB068C003}" type="slidenum">
              <a:rPr lang="en-US" smtClean="0"/>
              <a:pPr/>
              <a:t>9</a:t>
            </a:fld>
            <a:endParaRPr lang="en-US"/>
          </a:p>
        </p:txBody>
      </p:sp>
    </p:spTree>
    <p:extLst>
      <p:ext uri="{BB962C8B-B14F-4D97-AF65-F5344CB8AC3E}">
        <p14:creationId xmlns:p14="http://schemas.microsoft.com/office/powerpoint/2010/main" val="75152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71C10-A680-9615-2CAD-01B310BCED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882469"/>
            <a:ext cx="9144000" cy="1261031"/>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6" y="953"/>
            <a:ext cx="9152000" cy="5146094"/>
          </a:xfrm>
          <a:prstGeom prst="rect">
            <a:avLst/>
          </a:prstGeom>
        </p:spPr>
      </p:pic>
    </p:spTree>
    <p:extLst>
      <p:ext uri="{BB962C8B-B14F-4D97-AF65-F5344CB8AC3E}">
        <p14:creationId xmlns:p14="http://schemas.microsoft.com/office/powerpoint/2010/main" val="13015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6" y="953"/>
            <a:ext cx="9152000" cy="5146094"/>
          </a:xfrm>
          <a:prstGeom prst="rect">
            <a:avLst/>
          </a:prstGeom>
        </p:spPr>
      </p:pic>
    </p:spTree>
    <p:extLst>
      <p:ext uri="{BB962C8B-B14F-4D97-AF65-F5344CB8AC3E}">
        <p14:creationId xmlns:p14="http://schemas.microsoft.com/office/powerpoint/2010/main" val="4200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userDrawn="1"/>
        </p:nvSpPr>
        <p:spPr>
          <a:xfrm>
            <a:off x="0" y="1521"/>
            <a:ext cx="9144000" cy="862479"/>
          </a:xfrm>
          <a:prstGeom prst="rect">
            <a:avLst/>
          </a:prstGeom>
          <a:gradFill>
            <a:gsLst>
              <a:gs pos="0">
                <a:srgbClr val="602365"/>
              </a:gs>
              <a:gs pos="55000">
                <a:srgbClr val="008D80"/>
              </a:gs>
              <a:gs pos="100000">
                <a:srgbClr val="189DD9"/>
              </a:gs>
            </a:gsLst>
            <a:lin ang="13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rgbClr val="014380"/>
              </a:buClr>
              <a:defRPr>
                <a:solidFill>
                  <a:schemeClr val="tx1">
                    <a:lumMod val="75000"/>
                  </a:schemeClr>
                </a:solidFill>
              </a:defRPr>
            </a:lvl1pPr>
            <a:lvl2pPr>
              <a:buClr>
                <a:srgbClr val="014380"/>
              </a:buClr>
              <a:defRPr>
                <a:solidFill>
                  <a:schemeClr val="tx1">
                    <a:lumMod val="75000"/>
                  </a:schemeClr>
                </a:solidFill>
              </a:defRPr>
            </a:lvl2pPr>
            <a:lvl3pPr>
              <a:buClr>
                <a:srgbClr val="014380"/>
              </a:buClr>
              <a:defRPr>
                <a:solidFill>
                  <a:schemeClr val="tx1">
                    <a:lumMod val="75000"/>
                  </a:schemeClr>
                </a:solidFill>
              </a:defRPr>
            </a:lvl3pPr>
            <a:lvl4pPr>
              <a:buClr>
                <a:srgbClr val="014380"/>
              </a:buClr>
              <a:defRPr>
                <a:solidFill>
                  <a:schemeClr val="tx1">
                    <a:lumMod val="75000"/>
                  </a:schemeClr>
                </a:solidFill>
              </a:defRPr>
            </a:lvl4pPr>
            <a:lvl5pPr>
              <a:buClr>
                <a:srgbClr val="014380"/>
              </a:buCl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01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F045-4C5C-4720-9FE1-2BD3A26CAFDB}" type="datetimeFigureOut">
              <a:rPr lang="en-GB" smtClean="0"/>
              <a:t>17/03/2025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AEA560-5E32-4BEB-B6F8-BB9C86039785}" type="slidenum">
              <a:rPr lang="en-GB" smtClean="0"/>
              <a:t>‹#›</a:t>
            </a:fld>
            <a:endParaRPr lang="en-GB"/>
          </a:p>
        </p:txBody>
      </p:sp>
    </p:spTree>
    <p:extLst>
      <p:ext uri="{BB962C8B-B14F-4D97-AF65-F5344CB8AC3E}">
        <p14:creationId xmlns:p14="http://schemas.microsoft.com/office/powerpoint/2010/main" val="4721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ultip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2335531" y="1976556"/>
            <a:ext cx="6229349" cy="901304"/>
          </a:xfrm>
        </p:spPr>
        <p:txBody>
          <a:bodyPr/>
          <a:lstStyle>
            <a:lvl1pPr>
              <a:defRPr/>
            </a:lvl1pPr>
          </a:lstStyle>
          <a:p>
            <a:pPr lvl="0"/>
            <a:r>
              <a:rPr lang="en-US"/>
              <a:t>Content 2</a:t>
            </a:r>
            <a:endParaRPr lang="en-GB"/>
          </a:p>
        </p:txBody>
      </p:sp>
      <p:sp>
        <p:nvSpPr>
          <p:cNvPr id="4" name="Content Placeholder 3"/>
          <p:cNvSpPr>
            <a:spLocks noGrp="1"/>
          </p:cNvSpPr>
          <p:nvPr>
            <p:ph sz="half" idx="2" hasCustomPrompt="1"/>
          </p:nvPr>
        </p:nvSpPr>
        <p:spPr>
          <a:xfrm>
            <a:off x="5429250" y="1369219"/>
            <a:ext cx="3086100" cy="520541"/>
          </a:xfrm>
        </p:spPr>
        <p:txBody>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Add 1</a:t>
            </a:r>
            <a:endParaRPr lang="en-GB"/>
          </a:p>
        </p:txBody>
      </p:sp>
      <p:sp>
        <p:nvSpPr>
          <p:cNvPr id="9" name="Text Placeholder 8">
            <a:extLst>
              <a:ext uri="{FF2B5EF4-FFF2-40B4-BE49-F238E27FC236}">
                <a16:creationId xmlns:a16="http://schemas.microsoft.com/office/drawing/2014/main" id="{111CF950-9241-BA5E-CC77-40B68AD58C51}"/>
              </a:ext>
            </a:extLst>
          </p:cNvPr>
          <p:cNvSpPr>
            <a:spLocks noGrp="1"/>
          </p:cNvSpPr>
          <p:nvPr>
            <p:ph type="body" sz="quarter" idx="13" hasCustomPrompt="1"/>
          </p:nvPr>
        </p:nvSpPr>
        <p:spPr>
          <a:xfrm>
            <a:off x="2286002" y="1369219"/>
            <a:ext cx="2971800" cy="609600"/>
          </a:xfrm>
        </p:spPr>
        <p:txBody>
          <a:bodyPr/>
          <a:lstStyle>
            <a:lvl1pPr>
              <a:defRPr/>
            </a:lvl1pPr>
            <a:lvl2pPr marL="342900" indent="0">
              <a:buNone/>
              <a:defRPr/>
            </a:lvl2pPr>
            <a:lvl3pPr marL="685800" indent="0">
              <a:buNone/>
              <a:defRPr/>
            </a:lvl3pPr>
            <a:lvl4pPr marL="1028700" indent="0">
              <a:buNone/>
              <a:defRPr/>
            </a:lvl4pPr>
            <a:lvl5pPr marL="1371600" indent="0">
              <a:buNone/>
              <a:defRPr/>
            </a:lvl5pPr>
          </a:lstStyle>
          <a:p>
            <a:pPr lvl="0"/>
            <a:r>
              <a:rPr lang="en-US" err="1"/>
              <a:t>Cont</a:t>
            </a:r>
            <a:r>
              <a:rPr lang="en-US"/>
              <a:t> 1</a:t>
            </a:r>
          </a:p>
        </p:txBody>
      </p:sp>
      <p:sp>
        <p:nvSpPr>
          <p:cNvPr id="11" name="Text Placeholder 10">
            <a:extLst>
              <a:ext uri="{FF2B5EF4-FFF2-40B4-BE49-F238E27FC236}">
                <a16:creationId xmlns:a16="http://schemas.microsoft.com/office/drawing/2014/main" id="{A466965C-B2FB-250C-81FF-69FB19ACBCC8}"/>
              </a:ext>
            </a:extLst>
          </p:cNvPr>
          <p:cNvSpPr>
            <a:spLocks noGrp="1"/>
          </p:cNvSpPr>
          <p:nvPr>
            <p:ph type="body" sz="quarter" idx="14" hasCustomPrompt="1"/>
          </p:nvPr>
        </p:nvSpPr>
        <p:spPr>
          <a:xfrm>
            <a:off x="2286000" y="2877741"/>
            <a:ext cx="6286500" cy="757238"/>
          </a:xfrm>
        </p:spPr>
        <p:txBody>
          <a:bodyPr/>
          <a:lstStyle>
            <a:lvl1pPr>
              <a:defRPr/>
            </a:lvl1pPr>
            <a:lvl2pPr marL="342900" indent="0">
              <a:buNone/>
              <a:defRPr/>
            </a:lvl2pPr>
            <a:lvl3pPr marL="685800" indent="0">
              <a:buNone/>
              <a:defRPr/>
            </a:lvl3pPr>
            <a:lvl4pPr marL="1028700" indent="0">
              <a:buNone/>
              <a:defRPr/>
            </a:lvl4pPr>
            <a:lvl5pPr marL="1371600" indent="0">
              <a:buNone/>
              <a:defRPr/>
            </a:lvl5pPr>
          </a:lstStyle>
          <a:p>
            <a:pPr lvl="0"/>
            <a:r>
              <a:rPr lang="en-US"/>
              <a:t>Content 3</a:t>
            </a:r>
          </a:p>
        </p:txBody>
      </p:sp>
      <p:sp>
        <p:nvSpPr>
          <p:cNvPr id="13" name="Text Placeholder 12">
            <a:extLst>
              <a:ext uri="{FF2B5EF4-FFF2-40B4-BE49-F238E27FC236}">
                <a16:creationId xmlns:a16="http://schemas.microsoft.com/office/drawing/2014/main" id="{7951F5DE-A9DA-9E88-3778-9ACECC830021}"/>
              </a:ext>
            </a:extLst>
          </p:cNvPr>
          <p:cNvSpPr>
            <a:spLocks noGrp="1"/>
          </p:cNvSpPr>
          <p:nvPr>
            <p:ph type="body" sz="quarter" idx="15" hasCustomPrompt="1"/>
          </p:nvPr>
        </p:nvSpPr>
        <p:spPr>
          <a:xfrm>
            <a:off x="2286000" y="3634978"/>
            <a:ext cx="3390900" cy="757238"/>
          </a:xfrm>
        </p:spPr>
        <p:txBody>
          <a:bodyPr/>
          <a:lstStyle>
            <a:lvl1pPr>
              <a:defRPr/>
            </a:lvl1pPr>
            <a:lvl2pPr marL="342900" indent="0">
              <a:buNone/>
              <a:defRPr/>
            </a:lvl2pPr>
          </a:lstStyle>
          <a:p>
            <a:pPr lvl="0"/>
            <a:r>
              <a:rPr lang="en-US"/>
              <a:t>Content 4</a:t>
            </a:r>
          </a:p>
        </p:txBody>
      </p:sp>
      <p:sp>
        <p:nvSpPr>
          <p:cNvPr id="15" name="Text Placeholder 14">
            <a:extLst>
              <a:ext uri="{FF2B5EF4-FFF2-40B4-BE49-F238E27FC236}">
                <a16:creationId xmlns:a16="http://schemas.microsoft.com/office/drawing/2014/main" id="{54F841ED-A1DD-BFAE-847F-E81FBA1DCD38}"/>
              </a:ext>
            </a:extLst>
          </p:cNvPr>
          <p:cNvSpPr>
            <a:spLocks noGrp="1"/>
          </p:cNvSpPr>
          <p:nvPr>
            <p:ph type="body" sz="quarter" idx="16"/>
          </p:nvPr>
        </p:nvSpPr>
        <p:spPr>
          <a:xfrm>
            <a:off x="5676900" y="3634978"/>
            <a:ext cx="2838450" cy="75723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endParaRPr lang="en-US"/>
          </a:p>
        </p:txBody>
      </p:sp>
    </p:spTree>
    <p:extLst>
      <p:ext uri="{BB962C8B-B14F-4D97-AF65-F5344CB8AC3E}">
        <p14:creationId xmlns:p14="http://schemas.microsoft.com/office/powerpoint/2010/main" val="18737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70C86-EBA2-4718-8FC1-82E59D5C346B}"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427B8-E1B0-4C6C-90CD-4DEE401D4515}" type="slidenum">
              <a:rPr lang="en-GB" smtClean="0"/>
              <a:t>‹#›</a:t>
            </a:fld>
            <a:endParaRPr lang="en-GB"/>
          </a:p>
        </p:txBody>
      </p:sp>
    </p:spTree>
    <p:extLst>
      <p:ext uri="{BB962C8B-B14F-4D97-AF65-F5344CB8AC3E}">
        <p14:creationId xmlns:p14="http://schemas.microsoft.com/office/powerpoint/2010/main" val="25291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16800" y="315629"/>
            <a:ext cx="8488800" cy="375571"/>
          </a:xfrm>
          <a:prstGeom prst="rect">
            <a:avLst/>
          </a:prstGeom>
        </p:spPr>
        <p:txBody>
          <a:bodyPr vert="horz" lIns="0" tIns="0" rIns="0" bIns="0" rtlCol="0" anchor="ctr">
            <a:noAutofit/>
          </a:bodyPr>
          <a:lstStyle>
            <a:lvl1pPr>
              <a:defRPr sz="3200"/>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16800" y="1266825"/>
            <a:ext cx="4550475" cy="3390900"/>
          </a:xfrm>
        </p:spPr>
        <p:txBody>
          <a:bodyPr>
            <a:noAutofit/>
          </a:bodyPr>
          <a:lstStyle>
            <a:lvl1pPr>
              <a:buClr>
                <a:srgbClr val="014380"/>
              </a:buClr>
              <a:defRPr/>
            </a:lvl1pPr>
            <a:lvl2pPr>
              <a:buClr>
                <a:srgbClr val="014380"/>
              </a:buClr>
              <a:defRPr/>
            </a:lvl2pPr>
            <a:lvl3pPr>
              <a:buClr>
                <a:srgbClr val="014380"/>
              </a:buClr>
              <a:defRPr/>
            </a:lvl3pPr>
            <a:lvl4pPr>
              <a:buClr>
                <a:srgbClr val="014380"/>
              </a:buClr>
              <a:defRPr/>
            </a:lvl4pPr>
            <a:lvl5pPr>
              <a:buClr>
                <a:srgbClr val="01438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327600" y="864000"/>
            <a:ext cx="8488800" cy="0"/>
          </a:xfrm>
          <a:prstGeom prst="line">
            <a:avLst/>
          </a:prstGeom>
          <a:ln w="12700">
            <a:gradFill>
              <a:gsLst>
                <a:gs pos="0">
                  <a:srgbClr val="602365"/>
                </a:gs>
                <a:gs pos="58000">
                  <a:srgbClr val="008D80"/>
                </a:gs>
                <a:gs pos="100000">
                  <a:srgbClr val="189DD9"/>
                </a:gs>
              </a:gsLst>
              <a:lin ang="5400000" scaled="1"/>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38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userDrawn="1"/>
        </p:nvSpPr>
        <p:spPr>
          <a:xfrm>
            <a:off x="0" y="1521"/>
            <a:ext cx="9144000" cy="862479"/>
          </a:xfrm>
          <a:prstGeom prst="rect">
            <a:avLst/>
          </a:prstGeom>
          <a:gradFill>
            <a:gsLst>
              <a:gs pos="0">
                <a:srgbClr val="602365"/>
              </a:gs>
              <a:gs pos="55000">
                <a:srgbClr val="008D80"/>
              </a:gs>
              <a:gs pos="100000">
                <a:srgbClr val="189DD9"/>
              </a:gs>
            </a:gsLst>
            <a:lin ang="13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rgbClr val="014380"/>
              </a:buClr>
              <a:defRPr>
                <a:solidFill>
                  <a:schemeClr val="tx1">
                    <a:lumMod val="75000"/>
                  </a:schemeClr>
                </a:solidFill>
              </a:defRPr>
            </a:lvl1pPr>
            <a:lvl2pPr>
              <a:buClr>
                <a:srgbClr val="014380"/>
              </a:buClr>
              <a:defRPr>
                <a:solidFill>
                  <a:schemeClr val="tx1">
                    <a:lumMod val="75000"/>
                  </a:schemeClr>
                </a:solidFill>
              </a:defRPr>
            </a:lvl2pPr>
            <a:lvl3pPr>
              <a:buClr>
                <a:srgbClr val="014380"/>
              </a:buClr>
              <a:defRPr>
                <a:solidFill>
                  <a:schemeClr val="tx1">
                    <a:lumMod val="75000"/>
                  </a:schemeClr>
                </a:solidFill>
              </a:defRPr>
            </a:lvl3pPr>
            <a:lvl4pPr>
              <a:buClr>
                <a:srgbClr val="014380"/>
              </a:buClr>
              <a:defRPr>
                <a:solidFill>
                  <a:schemeClr val="tx1">
                    <a:lumMod val="75000"/>
                  </a:schemeClr>
                </a:solidFill>
              </a:defRPr>
            </a:lvl4pPr>
            <a:lvl5pPr>
              <a:buClr>
                <a:srgbClr val="014380"/>
              </a:buCl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272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 id="2147483692" r:id="rId4"/>
    <p:sldLayoutId id="2147483693" r:id="rId5"/>
    <p:sldLayoutId id="2147483694" r:id="rId6"/>
    <p:sldLayoutId id="2147483695" r:id="rId7"/>
  </p:sldLayoutIdLst>
  <p:txStyles>
    <p:titleStyle>
      <a:lvl1pPr algn="l" defTabSz="457200" rtl="0" eaLnBrk="1" latinLnBrk="0" hangingPunct="1">
        <a:spcBef>
          <a:spcPct val="0"/>
        </a:spcBef>
        <a:buNone/>
        <a:defRPr sz="2800" b="0" u="none" kern="1200">
          <a:solidFill>
            <a:srgbClr val="004685"/>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6" r:id="rId3"/>
  </p:sldLayoutIdLst>
  <p:txStyles>
    <p:titleStyle>
      <a:lvl1pPr algn="l" defTabSz="457200" rtl="0" eaLnBrk="1" latinLnBrk="0" hangingPunct="1">
        <a:spcBef>
          <a:spcPct val="0"/>
        </a:spcBef>
        <a:buNone/>
        <a:defRPr sz="2800" b="0" u="none" kern="1200">
          <a:solidFill>
            <a:srgbClr val="004685"/>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cid:d8211c15-5e2f-42f1-bf5f-21810bfe252a@GBRP123.PROD.OUTLOOK.COM" TargetMode="External"/><Relationship Id="rId4" Type="http://schemas.openxmlformats.org/officeDocument/2006/relationships/image" Target="../media/image1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cid:a0e7963d-98c3-4689-8809-bba1eec031de@GBRP123.PROD.OUTLOOK.COM"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34.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cid:6d6234d9-0946-4b18-ae51-9cd59e9af678@eurprd01.prod.exchangelabs.com" TargetMode="External"/><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cid:784e03a5-6456-4c74-b3a4-850a45fe347e@eurprd01.prod.exchangelabs.com"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cid:28bb33e3-9561-4e2f-852f-7023d84af109@eurprd01.prod.exchangelabs.com" TargetMode="External"/><Relationship Id="rId4" Type="http://schemas.openxmlformats.org/officeDocument/2006/relationships/image" Target="cid:919591e9-08fe-4bd9-abfc-56c22e0d38c0@eurprd01.prod.exchangelabs.com"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4291" y="1689759"/>
            <a:ext cx="8582156" cy="1180423"/>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dirty="0"/>
              <a:t>The Right Decision Service:</a:t>
            </a:r>
          </a:p>
          <a:p>
            <a:r>
              <a:rPr lang="en-US" sz="2400" dirty="0"/>
              <a:t>Getting evidence into action to improve health and care services</a:t>
            </a:r>
          </a:p>
        </p:txBody>
      </p:sp>
      <p:sp>
        <p:nvSpPr>
          <p:cNvPr id="10" name="Text Placeholder 9"/>
          <p:cNvSpPr txBox="1">
            <a:spLocks/>
          </p:cNvSpPr>
          <p:nvPr/>
        </p:nvSpPr>
        <p:spPr>
          <a:xfrm>
            <a:off x="384291" y="2993814"/>
            <a:ext cx="5386194" cy="607914"/>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GB" sz="1800" dirty="0"/>
          </a:p>
        </p:txBody>
      </p:sp>
      <p:pic>
        <p:nvPicPr>
          <p:cNvPr id="11" name="Picture 10" descr="Healthcare Improvement Scotland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555" y="473645"/>
            <a:ext cx="2053480" cy="618334"/>
          </a:xfrm>
          <a:prstGeom prst="rect">
            <a:avLst/>
          </a:prstGeom>
        </p:spPr>
      </p:pic>
      <p:pic>
        <p:nvPicPr>
          <p:cNvPr id="7" name="Picture 6" descr="NHS Scotl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3924" y="4170175"/>
            <a:ext cx="655489" cy="432000"/>
          </a:xfrm>
          <a:prstGeom prst="rect">
            <a:avLst/>
          </a:prstGeom>
        </p:spPr>
      </p:pic>
      <p:sp>
        <p:nvSpPr>
          <p:cNvPr id="6" name="Text Placeholder 9"/>
          <p:cNvSpPr txBox="1">
            <a:spLocks/>
          </p:cNvSpPr>
          <p:nvPr/>
        </p:nvSpPr>
        <p:spPr>
          <a:xfrm>
            <a:off x="384291" y="4431011"/>
            <a:ext cx="4702614" cy="171164"/>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t>Leading quality health and care for Scotland</a:t>
            </a:r>
            <a:endParaRPr lang="en-GB" sz="1100" dirty="0"/>
          </a:p>
        </p:txBody>
      </p:sp>
    </p:spTree>
    <p:extLst>
      <p:ext uri="{BB962C8B-B14F-4D97-AF65-F5344CB8AC3E}">
        <p14:creationId xmlns:p14="http://schemas.microsoft.com/office/powerpoint/2010/main" val="75873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691DB70-0D2E-7055-4881-952AD9AA1D9C}"/>
              </a:ext>
            </a:extLst>
          </p:cNvPr>
          <p:cNvGrpSpPr/>
          <p:nvPr/>
        </p:nvGrpSpPr>
        <p:grpSpPr>
          <a:xfrm>
            <a:off x="6633663" y="859738"/>
            <a:ext cx="2400974" cy="2037382"/>
            <a:chOff x="6633663" y="859738"/>
            <a:chExt cx="2400974" cy="2037382"/>
          </a:xfrm>
        </p:grpSpPr>
        <p:pic>
          <p:nvPicPr>
            <p:cNvPr id="17" name="Picture 16">
              <a:extLst>
                <a:ext uri="{FF2B5EF4-FFF2-40B4-BE49-F238E27FC236}">
                  <a16:creationId xmlns:a16="http://schemas.microsoft.com/office/drawing/2014/main" id="{1F8DC377-869F-F3BB-655F-98F80CA785AC}"/>
                </a:ext>
              </a:extLst>
            </p:cNvPr>
            <p:cNvPicPr>
              <a:picLocks noChangeAspect="1"/>
            </p:cNvPicPr>
            <p:nvPr/>
          </p:nvPicPr>
          <p:blipFill>
            <a:blip r:embed="rId3"/>
            <a:stretch>
              <a:fillRect/>
            </a:stretch>
          </p:blipFill>
          <p:spPr>
            <a:xfrm>
              <a:off x="6633663" y="859738"/>
              <a:ext cx="2065852" cy="2037382"/>
            </a:xfrm>
            <a:prstGeom prst="rect">
              <a:avLst/>
            </a:prstGeom>
          </p:spPr>
        </p:pic>
        <p:pic>
          <p:nvPicPr>
            <p:cNvPr id="18" name="Picture 17">
              <a:extLst>
                <a:ext uri="{FF2B5EF4-FFF2-40B4-BE49-F238E27FC236}">
                  <a16:creationId xmlns:a16="http://schemas.microsoft.com/office/drawing/2014/main" id="{9505C93B-BC75-02EE-3966-ADE8EF290BC0}"/>
                </a:ext>
              </a:extLst>
            </p:cNvPr>
            <p:cNvPicPr>
              <a:picLocks noChangeAspect="1"/>
            </p:cNvPicPr>
            <p:nvPr/>
          </p:nvPicPr>
          <p:blipFill>
            <a:blip r:embed="rId4"/>
            <a:stretch>
              <a:fillRect/>
            </a:stretch>
          </p:blipFill>
          <p:spPr>
            <a:xfrm>
              <a:off x="8092441" y="956728"/>
              <a:ext cx="942196" cy="1940392"/>
            </a:xfrm>
            <a:prstGeom prst="rect">
              <a:avLst/>
            </a:prstGeom>
          </p:spPr>
        </p:pic>
      </p:grpSp>
      <p:sp>
        <p:nvSpPr>
          <p:cNvPr id="2" name="Title 1">
            <a:extLst>
              <a:ext uri="{FF2B5EF4-FFF2-40B4-BE49-F238E27FC236}">
                <a16:creationId xmlns:a16="http://schemas.microsoft.com/office/drawing/2014/main" id="{94D23146-0E23-A205-292E-0765E24B9700}"/>
              </a:ext>
            </a:extLst>
          </p:cNvPr>
          <p:cNvSpPr>
            <a:spLocks noGrp="1"/>
          </p:cNvSpPr>
          <p:nvPr>
            <p:ph type="title"/>
          </p:nvPr>
        </p:nvSpPr>
        <p:spPr>
          <a:xfrm>
            <a:off x="198573" y="267580"/>
            <a:ext cx="8488800" cy="375571"/>
          </a:xfrm>
        </p:spPr>
        <p:txBody>
          <a:bodyPr/>
          <a:lstStyle/>
          <a:p>
            <a:r>
              <a:rPr lang="en-GB" dirty="0"/>
              <a:t>Inpatient stay – junior doctor and nurses</a:t>
            </a:r>
          </a:p>
        </p:txBody>
      </p:sp>
      <p:pic>
        <p:nvPicPr>
          <p:cNvPr id="7" name="Picture 6">
            <a:extLst>
              <a:ext uri="{FF2B5EF4-FFF2-40B4-BE49-F238E27FC236}">
                <a16:creationId xmlns:a16="http://schemas.microsoft.com/office/drawing/2014/main" id="{C4155E75-AC6B-CEA3-4862-3136606B7E9B}"/>
              </a:ext>
            </a:extLst>
          </p:cNvPr>
          <p:cNvPicPr>
            <a:picLocks noChangeAspect="1"/>
          </p:cNvPicPr>
          <p:nvPr/>
        </p:nvPicPr>
        <p:blipFill>
          <a:blip r:embed="rId5"/>
          <a:stretch>
            <a:fillRect/>
          </a:stretch>
        </p:blipFill>
        <p:spPr>
          <a:xfrm>
            <a:off x="109363" y="914399"/>
            <a:ext cx="3379425" cy="4355709"/>
          </a:xfrm>
          <a:prstGeom prst="rect">
            <a:avLst/>
          </a:prstGeom>
        </p:spPr>
      </p:pic>
      <p:sp>
        <p:nvSpPr>
          <p:cNvPr id="8" name="TextBox 7">
            <a:extLst>
              <a:ext uri="{FF2B5EF4-FFF2-40B4-BE49-F238E27FC236}">
                <a16:creationId xmlns:a16="http://schemas.microsoft.com/office/drawing/2014/main" id="{AB69E260-7E72-9403-46F8-5F04DDFC5281}"/>
              </a:ext>
            </a:extLst>
          </p:cNvPr>
          <p:cNvSpPr txBox="1"/>
          <p:nvPr/>
        </p:nvSpPr>
        <p:spPr>
          <a:xfrm>
            <a:off x="2293034" y="1856936"/>
            <a:ext cx="1055077" cy="923330"/>
          </a:xfrm>
          <a:prstGeom prst="rect">
            <a:avLst/>
          </a:prstGeom>
          <a:noFill/>
          <a:ln w="22225">
            <a:solidFill>
              <a:srgbClr val="FF0000"/>
            </a:solidFill>
          </a:ln>
        </p:spPr>
        <p:txBody>
          <a:bodyPr wrap="square" rtlCol="0">
            <a:spAutoFit/>
          </a:bodyPr>
          <a:lstStyle/>
          <a:p>
            <a:endParaRPr lang="en-GB" dirty="0"/>
          </a:p>
          <a:p>
            <a:endParaRPr lang="en-GB" dirty="0"/>
          </a:p>
          <a:p>
            <a:endParaRPr lang="en-GB" dirty="0"/>
          </a:p>
        </p:txBody>
      </p:sp>
      <p:sp>
        <p:nvSpPr>
          <p:cNvPr id="9" name="TextBox 8">
            <a:extLst>
              <a:ext uri="{FF2B5EF4-FFF2-40B4-BE49-F238E27FC236}">
                <a16:creationId xmlns:a16="http://schemas.microsoft.com/office/drawing/2014/main" id="{8FF03E50-EB43-8C8E-C468-4CF4AAF967D2}"/>
              </a:ext>
            </a:extLst>
          </p:cNvPr>
          <p:cNvSpPr txBox="1"/>
          <p:nvPr/>
        </p:nvSpPr>
        <p:spPr>
          <a:xfrm>
            <a:off x="198573" y="1859052"/>
            <a:ext cx="1055077" cy="923330"/>
          </a:xfrm>
          <a:prstGeom prst="rect">
            <a:avLst/>
          </a:prstGeom>
          <a:noFill/>
          <a:ln w="22225">
            <a:solidFill>
              <a:srgbClr val="FF0000"/>
            </a:solidFill>
          </a:ln>
        </p:spPr>
        <p:txBody>
          <a:bodyPr wrap="square" rtlCol="0">
            <a:spAutoFit/>
          </a:bodyPr>
          <a:lstStyle/>
          <a:p>
            <a:endParaRPr lang="en-GB" dirty="0"/>
          </a:p>
          <a:p>
            <a:endParaRPr lang="en-GB" dirty="0"/>
          </a:p>
          <a:p>
            <a:endParaRPr lang="en-GB" dirty="0"/>
          </a:p>
        </p:txBody>
      </p:sp>
      <p:sp>
        <p:nvSpPr>
          <p:cNvPr id="10" name="TextBox 9">
            <a:extLst>
              <a:ext uri="{FF2B5EF4-FFF2-40B4-BE49-F238E27FC236}">
                <a16:creationId xmlns:a16="http://schemas.microsoft.com/office/drawing/2014/main" id="{BF9A337D-58B9-1542-2BB1-E25B4D810778}"/>
              </a:ext>
            </a:extLst>
          </p:cNvPr>
          <p:cNvSpPr txBox="1"/>
          <p:nvPr/>
        </p:nvSpPr>
        <p:spPr>
          <a:xfrm>
            <a:off x="2293033" y="4142936"/>
            <a:ext cx="1055077" cy="923330"/>
          </a:xfrm>
          <a:prstGeom prst="rect">
            <a:avLst/>
          </a:prstGeom>
          <a:noFill/>
          <a:ln w="22225">
            <a:solidFill>
              <a:srgbClr val="FF0000"/>
            </a:solidFill>
          </a:ln>
        </p:spPr>
        <p:txBody>
          <a:bodyPr wrap="square" rtlCol="0">
            <a:spAutoFit/>
          </a:bodyPr>
          <a:lstStyle/>
          <a:p>
            <a:endParaRPr lang="en-GB" dirty="0"/>
          </a:p>
          <a:p>
            <a:endParaRPr lang="en-GB" dirty="0"/>
          </a:p>
          <a:p>
            <a:endParaRPr lang="en-GB" dirty="0"/>
          </a:p>
        </p:txBody>
      </p:sp>
      <p:pic>
        <p:nvPicPr>
          <p:cNvPr id="11" name="Picture 3">
            <a:extLst>
              <a:ext uri="{FF2B5EF4-FFF2-40B4-BE49-F238E27FC236}">
                <a16:creationId xmlns:a16="http://schemas.microsoft.com/office/drawing/2014/main" id="{1A45288C-CF85-D8AB-A8E6-473A1FA88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298" y="801683"/>
            <a:ext cx="1740392" cy="36914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F83B1C10-1F94-1DBF-EA9C-0829DD014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1780" y="859738"/>
            <a:ext cx="1925259" cy="41518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6EB6CF-A740-016A-821D-75565A25CE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882" y="956728"/>
            <a:ext cx="1877768" cy="39578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test&#10;&#10;Description automatically generated">
            <a:extLst>
              <a:ext uri="{FF2B5EF4-FFF2-40B4-BE49-F238E27FC236}">
                <a16:creationId xmlns:a16="http://schemas.microsoft.com/office/drawing/2014/main" id="{05B6B0C4-52F4-8743-3A83-DF19160C3068}"/>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680460" y="1012426"/>
            <a:ext cx="1783080" cy="3902191"/>
          </a:xfrm>
          <a:prstGeom prst="rect">
            <a:avLst/>
          </a:prstGeom>
          <a:noFill/>
          <a:ln>
            <a:solidFill>
              <a:srgbClr val="000000"/>
            </a:solidFill>
          </a:ln>
        </p:spPr>
      </p:pic>
    </p:spTree>
    <p:extLst>
      <p:ext uri="{BB962C8B-B14F-4D97-AF65-F5344CB8AC3E}">
        <p14:creationId xmlns:p14="http://schemas.microsoft.com/office/powerpoint/2010/main" val="28451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70E4D7-EE2B-507C-F110-A5A6150E75B5}"/>
              </a:ext>
            </a:extLst>
          </p:cNvPr>
          <p:cNvPicPr>
            <a:picLocks noChangeAspect="1"/>
          </p:cNvPicPr>
          <p:nvPr/>
        </p:nvPicPr>
        <p:blipFill>
          <a:blip r:embed="rId3"/>
          <a:stretch>
            <a:fillRect/>
          </a:stretch>
        </p:blipFill>
        <p:spPr>
          <a:xfrm>
            <a:off x="8046427" y="0"/>
            <a:ext cx="1095528" cy="1295581"/>
          </a:xfrm>
          <a:prstGeom prst="rect">
            <a:avLst/>
          </a:prstGeom>
        </p:spPr>
      </p:pic>
      <p:sp>
        <p:nvSpPr>
          <p:cNvPr id="2" name="Title 1">
            <a:extLst>
              <a:ext uri="{FF2B5EF4-FFF2-40B4-BE49-F238E27FC236}">
                <a16:creationId xmlns:a16="http://schemas.microsoft.com/office/drawing/2014/main" id="{DA0C8B7A-1782-F41E-89DB-BE1E959236CF}"/>
              </a:ext>
            </a:extLst>
          </p:cNvPr>
          <p:cNvSpPr>
            <a:spLocks noGrp="1"/>
          </p:cNvSpPr>
          <p:nvPr>
            <p:ph type="title"/>
          </p:nvPr>
        </p:nvSpPr>
        <p:spPr>
          <a:xfrm>
            <a:off x="105391" y="205427"/>
            <a:ext cx="8488800" cy="375571"/>
          </a:xfrm>
        </p:spPr>
        <p:txBody>
          <a:bodyPr/>
          <a:lstStyle/>
          <a:p>
            <a:r>
              <a:rPr lang="en-GB" dirty="0"/>
              <a:t>Service improvement managers</a:t>
            </a:r>
          </a:p>
        </p:txBody>
      </p:sp>
      <p:pic>
        <p:nvPicPr>
          <p:cNvPr id="8" name="Picture 7">
            <a:extLst>
              <a:ext uri="{FF2B5EF4-FFF2-40B4-BE49-F238E27FC236}">
                <a16:creationId xmlns:a16="http://schemas.microsoft.com/office/drawing/2014/main" id="{ECDDCCDB-C629-D04E-FFF4-F370B547E76A}"/>
              </a:ext>
            </a:extLst>
          </p:cNvPr>
          <p:cNvPicPr>
            <a:picLocks noChangeAspect="1"/>
          </p:cNvPicPr>
          <p:nvPr/>
        </p:nvPicPr>
        <p:blipFill>
          <a:blip r:embed="rId4"/>
          <a:stretch>
            <a:fillRect/>
          </a:stretch>
        </p:blipFill>
        <p:spPr>
          <a:xfrm>
            <a:off x="105391" y="780585"/>
            <a:ext cx="5737848" cy="3275711"/>
          </a:xfrm>
          <a:prstGeom prst="rect">
            <a:avLst/>
          </a:prstGeom>
          <a:ln>
            <a:solidFill>
              <a:srgbClr val="000000"/>
            </a:solidFill>
          </a:ln>
        </p:spPr>
      </p:pic>
      <p:pic>
        <p:nvPicPr>
          <p:cNvPr id="10" name="Picture 9">
            <a:extLst>
              <a:ext uri="{FF2B5EF4-FFF2-40B4-BE49-F238E27FC236}">
                <a16:creationId xmlns:a16="http://schemas.microsoft.com/office/drawing/2014/main" id="{D7027436-C9A9-F565-68B5-7FCA13671AD0}"/>
              </a:ext>
            </a:extLst>
          </p:cNvPr>
          <p:cNvPicPr>
            <a:picLocks noChangeAspect="1"/>
          </p:cNvPicPr>
          <p:nvPr/>
        </p:nvPicPr>
        <p:blipFill>
          <a:blip r:embed="rId5"/>
          <a:stretch>
            <a:fillRect/>
          </a:stretch>
        </p:blipFill>
        <p:spPr>
          <a:xfrm>
            <a:off x="1581986" y="1154726"/>
            <a:ext cx="5401795" cy="3673145"/>
          </a:xfrm>
          <a:prstGeom prst="rect">
            <a:avLst/>
          </a:prstGeom>
          <a:ln>
            <a:solidFill>
              <a:srgbClr val="000000"/>
            </a:solidFill>
          </a:ln>
        </p:spPr>
      </p:pic>
      <p:pic>
        <p:nvPicPr>
          <p:cNvPr id="13" name="Picture 12">
            <a:extLst>
              <a:ext uri="{FF2B5EF4-FFF2-40B4-BE49-F238E27FC236}">
                <a16:creationId xmlns:a16="http://schemas.microsoft.com/office/drawing/2014/main" id="{0437CE37-4691-87A3-422F-C41C4A4DBCA7}"/>
              </a:ext>
            </a:extLst>
          </p:cNvPr>
          <p:cNvPicPr>
            <a:picLocks noChangeAspect="1"/>
          </p:cNvPicPr>
          <p:nvPr/>
        </p:nvPicPr>
        <p:blipFill>
          <a:blip r:embed="rId6"/>
          <a:stretch>
            <a:fillRect/>
          </a:stretch>
        </p:blipFill>
        <p:spPr>
          <a:xfrm>
            <a:off x="3370424" y="1154726"/>
            <a:ext cx="5616676" cy="3921252"/>
          </a:xfrm>
          <a:prstGeom prst="rect">
            <a:avLst/>
          </a:prstGeom>
          <a:ln>
            <a:solidFill>
              <a:srgbClr val="000000"/>
            </a:solidFill>
          </a:ln>
        </p:spPr>
      </p:pic>
    </p:spTree>
    <p:extLst>
      <p:ext uri="{BB962C8B-B14F-4D97-AF65-F5344CB8AC3E}">
        <p14:creationId xmlns:p14="http://schemas.microsoft.com/office/powerpoint/2010/main" val="10458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3F76B1-AD8E-5701-78DA-EAAEFC7EB29E}"/>
              </a:ext>
            </a:extLst>
          </p:cNvPr>
          <p:cNvPicPr>
            <a:picLocks noChangeAspect="1"/>
          </p:cNvPicPr>
          <p:nvPr/>
        </p:nvPicPr>
        <p:blipFill>
          <a:blip r:embed="rId3"/>
          <a:stretch>
            <a:fillRect/>
          </a:stretch>
        </p:blipFill>
        <p:spPr>
          <a:xfrm>
            <a:off x="8136219" y="2464101"/>
            <a:ext cx="889991" cy="1590897"/>
          </a:xfrm>
          <a:prstGeom prst="rect">
            <a:avLst/>
          </a:prstGeom>
        </p:spPr>
      </p:pic>
      <p:pic>
        <p:nvPicPr>
          <p:cNvPr id="4" name="Picture 3">
            <a:extLst>
              <a:ext uri="{FF2B5EF4-FFF2-40B4-BE49-F238E27FC236}">
                <a16:creationId xmlns:a16="http://schemas.microsoft.com/office/drawing/2014/main" id="{72ABCC0B-C529-4287-95B0-ADBD32ECEBA9}"/>
              </a:ext>
            </a:extLst>
          </p:cNvPr>
          <p:cNvPicPr>
            <a:picLocks noChangeAspect="1"/>
          </p:cNvPicPr>
          <p:nvPr/>
        </p:nvPicPr>
        <p:blipFill>
          <a:blip r:embed="rId4"/>
          <a:stretch>
            <a:fillRect/>
          </a:stretch>
        </p:blipFill>
        <p:spPr>
          <a:xfrm>
            <a:off x="8101608" y="869045"/>
            <a:ext cx="959215" cy="1592215"/>
          </a:xfrm>
          <a:prstGeom prst="rect">
            <a:avLst/>
          </a:prstGeom>
        </p:spPr>
      </p:pic>
      <p:pic>
        <p:nvPicPr>
          <p:cNvPr id="6" name="Picture 5">
            <a:extLst>
              <a:ext uri="{FF2B5EF4-FFF2-40B4-BE49-F238E27FC236}">
                <a16:creationId xmlns:a16="http://schemas.microsoft.com/office/drawing/2014/main" id="{FDBF2C0E-5715-4B5F-AF76-7EEEFAD01532}"/>
              </a:ext>
            </a:extLst>
          </p:cNvPr>
          <p:cNvPicPr>
            <a:picLocks noChangeAspect="1"/>
          </p:cNvPicPr>
          <p:nvPr/>
        </p:nvPicPr>
        <p:blipFill>
          <a:blip r:embed="rId5"/>
          <a:stretch>
            <a:fillRect/>
          </a:stretch>
        </p:blipFill>
        <p:spPr>
          <a:xfrm>
            <a:off x="0" y="842779"/>
            <a:ext cx="4772740" cy="3359468"/>
          </a:xfrm>
          <a:prstGeom prst="rect">
            <a:avLst/>
          </a:prstGeom>
        </p:spPr>
      </p:pic>
      <p:sp>
        <p:nvSpPr>
          <p:cNvPr id="2" name="Title 1"/>
          <p:cNvSpPr>
            <a:spLocks noGrp="1"/>
          </p:cNvSpPr>
          <p:nvPr>
            <p:ph type="title"/>
          </p:nvPr>
        </p:nvSpPr>
        <p:spPr>
          <a:xfrm>
            <a:off x="335850" y="214901"/>
            <a:ext cx="8488800" cy="375571"/>
          </a:xfrm>
        </p:spPr>
        <p:txBody>
          <a:bodyPr/>
          <a:lstStyle/>
          <a:p>
            <a:r>
              <a:rPr lang="en-GB" sz="2800" dirty="0"/>
              <a:t>Discharge to primary care – GP &amp; Practice pharmacist</a:t>
            </a:r>
          </a:p>
        </p:txBody>
      </p:sp>
      <p:pic>
        <p:nvPicPr>
          <p:cNvPr id="11" name="Picture 10">
            <a:extLst>
              <a:ext uri="{FF2B5EF4-FFF2-40B4-BE49-F238E27FC236}">
                <a16:creationId xmlns:a16="http://schemas.microsoft.com/office/drawing/2014/main" id="{1B5ECF5F-463D-2CA4-C54D-1DB23E346C9C}"/>
              </a:ext>
            </a:extLst>
          </p:cNvPr>
          <p:cNvPicPr>
            <a:picLocks noChangeAspect="1"/>
          </p:cNvPicPr>
          <p:nvPr/>
        </p:nvPicPr>
        <p:blipFill>
          <a:blip r:embed="rId6"/>
          <a:stretch>
            <a:fillRect/>
          </a:stretch>
        </p:blipFill>
        <p:spPr>
          <a:xfrm>
            <a:off x="1237860" y="1617066"/>
            <a:ext cx="4544060" cy="3115110"/>
          </a:xfrm>
          <a:prstGeom prst="rect">
            <a:avLst/>
          </a:prstGeom>
        </p:spPr>
      </p:pic>
      <p:pic>
        <p:nvPicPr>
          <p:cNvPr id="13" name="Picture 12">
            <a:extLst>
              <a:ext uri="{FF2B5EF4-FFF2-40B4-BE49-F238E27FC236}">
                <a16:creationId xmlns:a16="http://schemas.microsoft.com/office/drawing/2014/main" id="{FEA37DD1-83E7-8EC7-D9CC-B916F97BDF2F}"/>
              </a:ext>
            </a:extLst>
          </p:cNvPr>
          <p:cNvPicPr>
            <a:picLocks noChangeAspect="1"/>
          </p:cNvPicPr>
          <p:nvPr/>
        </p:nvPicPr>
        <p:blipFill>
          <a:blip r:embed="rId7"/>
          <a:stretch>
            <a:fillRect/>
          </a:stretch>
        </p:blipFill>
        <p:spPr>
          <a:xfrm>
            <a:off x="2863023" y="1960813"/>
            <a:ext cx="4572638" cy="3100820"/>
          </a:xfrm>
          <a:prstGeom prst="rect">
            <a:avLst/>
          </a:prstGeom>
        </p:spPr>
      </p:pic>
      <p:pic>
        <p:nvPicPr>
          <p:cNvPr id="8" name="Picture 7">
            <a:extLst>
              <a:ext uri="{FF2B5EF4-FFF2-40B4-BE49-F238E27FC236}">
                <a16:creationId xmlns:a16="http://schemas.microsoft.com/office/drawing/2014/main" id="{36E648E2-157F-8141-73D9-CD9468273F35}"/>
              </a:ext>
            </a:extLst>
          </p:cNvPr>
          <p:cNvPicPr>
            <a:picLocks noChangeAspect="1"/>
          </p:cNvPicPr>
          <p:nvPr/>
        </p:nvPicPr>
        <p:blipFill>
          <a:blip r:embed="rId8"/>
          <a:stretch>
            <a:fillRect/>
          </a:stretch>
        </p:blipFill>
        <p:spPr>
          <a:xfrm>
            <a:off x="4976973" y="1099932"/>
            <a:ext cx="3953427" cy="2943636"/>
          </a:xfrm>
          <a:prstGeom prst="rect">
            <a:avLst/>
          </a:prstGeom>
          <a:ln w="22225">
            <a:solidFill>
              <a:srgbClr val="000000"/>
            </a:solidFill>
          </a:ln>
        </p:spPr>
      </p:pic>
    </p:spTree>
    <p:extLst>
      <p:ext uri="{BB962C8B-B14F-4D97-AF65-F5344CB8AC3E}">
        <p14:creationId xmlns:p14="http://schemas.microsoft.com/office/powerpoint/2010/main" val="21933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4527-67A1-C644-56BF-7E2B4DA429B7}"/>
              </a:ext>
            </a:extLst>
          </p:cNvPr>
          <p:cNvSpPr>
            <a:spLocks noGrp="1"/>
          </p:cNvSpPr>
          <p:nvPr>
            <p:ph type="title"/>
          </p:nvPr>
        </p:nvSpPr>
        <p:spPr>
          <a:xfrm>
            <a:off x="327600" y="195313"/>
            <a:ext cx="8488800" cy="375571"/>
          </a:xfrm>
        </p:spPr>
        <p:txBody>
          <a:bodyPr/>
          <a:lstStyle/>
          <a:p>
            <a:r>
              <a:rPr lang="en-GB" dirty="0"/>
              <a:t>Primary care -George</a:t>
            </a:r>
          </a:p>
        </p:txBody>
      </p:sp>
      <p:pic>
        <p:nvPicPr>
          <p:cNvPr id="6" name="Picture 5">
            <a:extLst>
              <a:ext uri="{FF2B5EF4-FFF2-40B4-BE49-F238E27FC236}">
                <a16:creationId xmlns:a16="http://schemas.microsoft.com/office/drawing/2014/main" id="{8972CE3E-9702-5C28-681D-E3E01D37C5B8}"/>
              </a:ext>
            </a:extLst>
          </p:cNvPr>
          <p:cNvPicPr>
            <a:picLocks noChangeAspect="1"/>
          </p:cNvPicPr>
          <p:nvPr/>
        </p:nvPicPr>
        <p:blipFill>
          <a:blip r:embed="rId3"/>
          <a:stretch>
            <a:fillRect/>
          </a:stretch>
        </p:blipFill>
        <p:spPr>
          <a:xfrm>
            <a:off x="327600" y="793808"/>
            <a:ext cx="2985040" cy="4293268"/>
          </a:xfrm>
          <a:prstGeom prst="rect">
            <a:avLst/>
          </a:prstGeom>
          <a:ln>
            <a:solidFill>
              <a:srgbClr val="000000"/>
            </a:solidFill>
          </a:ln>
        </p:spPr>
      </p:pic>
      <p:pic>
        <p:nvPicPr>
          <p:cNvPr id="16" name="Picture 15">
            <a:extLst>
              <a:ext uri="{FF2B5EF4-FFF2-40B4-BE49-F238E27FC236}">
                <a16:creationId xmlns:a16="http://schemas.microsoft.com/office/drawing/2014/main" id="{06BBC789-8C09-898B-BAF3-58D55A6871EC}"/>
              </a:ext>
            </a:extLst>
          </p:cNvPr>
          <p:cNvPicPr>
            <a:picLocks noChangeAspect="1"/>
          </p:cNvPicPr>
          <p:nvPr/>
        </p:nvPicPr>
        <p:blipFill>
          <a:blip r:embed="rId4"/>
          <a:stretch>
            <a:fillRect/>
          </a:stretch>
        </p:blipFill>
        <p:spPr>
          <a:xfrm>
            <a:off x="1944620" y="1290590"/>
            <a:ext cx="3886742" cy="2324424"/>
          </a:xfrm>
          <a:prstGeom prst="rect">
            <a:avLst/>
          </a:prstGeom>
          <a:ln>
            <a:solidFill>
              <a:srgbClr val="000000"/>
            </a:solidFill>
          </a:ln>
        </p:spPr>
      </p:pic>
      <p:pic>
        <p:nvPicPr>
          <p:cNvPr id="12" name="Picture 11">
            <a:extLst>
              <a:ext uri="{FF2B5EF4-FFF2-40B4-BE49-F238E27FC236}">
                <a16:creationId xmlns:a16="http://schemas.microsoft.com/office/drawing/2014/main" id="{99EFE766-8843-F342-05F2-54E01DCB07E3}"/>
              </a:ext>
            </a:extLst>
          </p:cNvPr>
          <p:cNvPicPr>
            <a:picLocks noChangeAspect="1"/>
          </p:cNvPicPr>
          <p:nvPr/>
        </p:nvPicPr>
        <p:blipFill>
          <a:blip r:embed="rId5"/>
          <a:stretch>
            <a:fillRect/>
          </a:stretch>
        </p:blipFill>
        <p:spPr>
          <a:xfrm>
            <a:off x="4228706" y="909537"/>
            <a:ext cx="3972479" cy="3086531"/>
          </a:xfrm>
          <a:prstGeom prst="rect">
            <a:avLst/>
          </a:prstGeom>
          <a:ln>
            <a:solidFill>
              <a:srgbClr val="000000"/>
            </a:solidFill>
          </a:ln>
        </p:spPr>
      </p:pic>
      <p:pic>
        <p:nvPicPr>
          <p:cNvPr id="14" name="Picture 13">
            <a:extLst>
              <a:ext uri="{FF2B5EF4-FFF2-40B4-BE49-F238E27FC236}">
                <a16:creationId xmlns:a16="http://schemas.microsoft.com/office/drawing/2014/main" id="{D45AED55-560B-B7EB-4525-E3E389FD69F6}"/>
              </a:ext>
            </a:extLst>
          </p:cNvPr>
          <p:cNvPicPr>
            <a:picLocks noChangeAspect="1"/>
          </p:cNvPicPr>
          <p:nvPr/>
        </p:nvPicPr>
        <p:blipFill>
          <a:blip r:embed="rId6"/>
          <a:stretch>
            <a:fillRect/>
          </a:stretch>
        </p:blipFill>
        <p:spPr>
          <a:xfrm>
            <a:off x="5031594" y="3096073"/>
            <a:ext cx="3972479" cy="1991003"/>
          </a:xfrm>
          <a:prstGeom prst="rect">
            <a:avLst/>
          </a:prstGeom>
          <a:ln>
            <a:solidFill>
              <a:srgbClr val="000000"/>
            </a:solidFill>
          </a:ln>
        </p:spPr>
      </p:pic>
    </p:spTree>
    <p:extLst>
      <p:ext uri="{BB962C8B-B14F-4D97-AF65-F5344CB8AC3E}">
        <p14:creationId xmlns:p14="http://schemas.microsoft.com/office/powerpoint/2010/main" val="19250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18A2-9995-6405-B115-19E222CA387E}"/>
              </a:ext>
            </a:extLst>
          </p:cNvPr>
          <p:cNvSpPr>
            <a:spLocks noGrp="1"/>
          </p:cNvSpPr>
          <p:nvPr>
            <p:ph type="title"/>
          </p:nvPr>
        </p:nvSpPr>
        <p:spPr/>
        <p:txBody>
          <a:bodyPr/>
          <a:lstStyle/>
          <a:p>
            <a:r>
              <a:rPr lang="en-GB" dirty="0"/>
              <a:t>Giving </a:t>
            </a:r>
            <a:r>
              <a:rPr lang="en-GB" dirty="0" err="1"/>
              <a:t>Ailie</a:t>
            </a:r>
            <a:r>
              <a:rPr lang="en-GB" dirty="0"/>
              <a:t> and George a voice in shared decisions</a:t>
            </a:r>
          </a:p>
        </p:txBody>
      </p:sp>
      <p:pic>
        <p:nvPicPr>
          <p:cNvPr id="6" name="Picture 5" descr="1cbe199d-7d3d-488f-bf27-bb52b491e2c1@GBRP123">
            <a:extLst>
              <a:ext uri="{FF2B5EF4-FFF2-40B4-BE49-F238E27FC236}">
                <a16:creationId xmlns:a16="http://schemas.microsoft.com/office/drawing/2014/main" id="{2051EC73-08C5-A23C-8CEF-02D3EAAE6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520" y="933457"/>
            <a:ext cx="1916696" cy="406116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a1635424-524e-46f8-8826-60ee7b988ba7@GBRP123">
            <a:extLst>
              <a:ext uri="{FF2B5EF4-FFF2-40B4-BE49-F238E27FC236}">
                <a16:creationId xmlns:a16="http://schemas.microsoft.com/office/drawing/2014/main" id="{E3CCEB28-0967-1F91-C012-D61A27DA4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50" y="933457"/>
            <a:ext cx="1916696" cy="406116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89F29C-1FF4-CB2B-4FE3-DC501502C9D9}"/>
              </a:ext>
            </a:extLst>
          </p:cNvPr>
          <p:cNvSpPr txBox="1"/>
          <p:nvPr/>
        </p:nvSpPr>
        <p:spPr>
          <a:xfrm>
            <a:off x="6868087" y="1043880"/>
            <a:ext cx="1522956" cy="707886"/>
          </a:xfrm>
          <a:prstGeom prst="rect">
            <a:avLst/>
          </a:prstGeom>
          <a:noFill/>
        </p:spPr>
        <p:txBody>
          <a:bodyPr wrap="square" rtlCol="0">
            <a:spAutoFit/>
          </a:bodyPr>
          <a:lstStyle/>
          <a:p>
            <a:r>
              <a:rPr lang="en-GB" sz="2000" b="1" dirty="0">
                <a:solidFill>
                  <a:srgbClr val="014380"/>
                </a:solidFill>
              </a:rPr>
              <a:t>Wellbeing in dementia</a:t>
            </a:r>
          </a:p>
        </p:txBody>
      </p:sp>
      <p:pic>
        <p:nvPicPr>
          <p:cNvPr id="3" name="Picture 2" descr="A screenshot of a phone&#10;&#10;Description automatically generated">
            <a:extLst>
              <a:ext uri="{FF2B5EF4-FFF2-40B4-BE49-F238E27FC236}">
                <a16:creationId xmlns:a16="http://schemas.microsoft.com/office/drawing/2014/main" id="{39D335D2-40FC-9B8A-6592-2C8BCF9ED337}"/>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801669" y="906620"/>
            <a:ext cx="1990217" cy="4061160"/>
          </a:xfrm>
          <a:prstGeom prst="rect">
            <a:avLst/>
          </a:prstGeom>
          <a:noFill/>
          <a:ln>
            <a:solidFill>
              <a:srgbClr val="000000"/>
            </a:solidFill>
          </a:ln>
        </p:spPr>
      </p:pic>
      <p:pic>
        <p:nvPicPr>
          <p:cNvPr id="4" name="Picture 3">
            <a:extLst>
              <a:ext uri="{FF2B5EF4-FFF2-40B4-BE49-F238E27FC236}">
                <a16:creationId xmlns:a16="http://schemas.microsoft.com/office/drawing/2014/main" id="{DB8944FD-833A-9846-E678-597750708BE9}"/>
              </a:ext>
            </a:extLst>
          </p:cNvPr>
          <p:cNvPicPr>
            <a:picLocks noChangeAspect="1"/>
          </p:cNvPicPr>
          <p:nvPr/>
        </p:nvPicPr>
        <p:blipFill>
          <a:blip r:embed="rId7"/>
          <a:stretch>
            <a:fillRect/>
          </a:stretch>
        </p:blipFill>
        <p:spPr>
          <a:xfrm>
            <a:off x="8314842" y="906620"/>
            <a:ext cx="714475" cy="1390844"/>
          </a:xfrm>
          <a:prstGeom prst="rect">
            <a:avLst/>
          </a:prstGeom>
        </p:spPr>
      </p:pic>
      <p:pic>
        <p:nvPicPr>
          <p:cNvPr id="5" name="Picture 4">
            <a:extLst>
              <a:ext uri="{FF2B5EF4-FFF2-40B4-BE49-F238E27FC236}">
                <a16:creationId xmlns:a16="http://schemas.microsoft.com/office/drawing/2014/main" id="{DEBE8C2C-0125-9165-A1BA-43636AB6FCAA}"/>
              </a:ext>
            </a:extLst>
          </p:cNvPr>
          <p:cNvPicPr>
            <a:picLocks noChangeAspect="1"/>
          </p:cNvPicPr>
          <p:nvPr/>
        </p:nvPicPr>
        <p:blipFill>
          <a:blip r:embed="rId8"/>
          <a:stretch>
            <a:fillRect/>
          </a:stretch>
        </p:blipFill>
        <p:spPr>
          <a:xfrm>
            <a:off x="7345679" y="2691933"/>
            <a:ext cx="1630867" cy="2217420"/>
          </a:xfrm>
          <a:prstGeom prst="rect">
            <a:avLst/>
          </a:prstGeom>
        </p:spPr>
      </p:pic>
    </p:spTree>
    <p:extLst>
      <p:ext uri="{BB962C8B-B14F-4D97-AF65-F5344CB8AC3E}">
        <p14:creationId xmlns:p14="http://schemas.microsoft.com/office/powerpoint/2010/main" val="16095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306E-5CE7-D750-1068-912FF101D232}"/>
              </a:ext>
            </a:extLst>
          </p:cNvPr>
          <p:cNvSpPr>
            <a:spLocks noGrp="1"/>
          </p:cNvSpPr>
          <p:nvPr>
            <p:ph type="title"/>
          </p:nvPr>
        </p:nvSpPr>
        <p:spPr>
          <a:xfrm>
            <a:off x="327600" y="186089"/>
            <a:ext cx="8488800" cy="375571"/>
          </a:xfrm>
        </p:spPr>
        <p:txBody>
          <a:bodyPr/>
          <a:lstStyle/>
          <a:p>
            <a:r>
              <a:rPr lang="en-GB" dirty="0"/>
              <a:t>Supporting all partners in care</a:t>
            </a:r>
          </a:p>
        </p:txBody>
      </p:sp>
      <p:graphicFrame>
        <p:nvGraphicFramePr>
          <p:cNvPr id="5" name="Diagram 4">
            <a:extLst>
              <a:ext uri="{FF2B5EF4-FFF2-40B4-BE49-F238E27FC236}">
                <a16:creationId xmlns:a16="http://schemas.microsoft.com/office/drawing/2014/main" id="{E1142D86-EAE9-F9F4-1244-C02BC0AD490B}"/>
              </a:ext>
            </a:extLst>
          </p:cNvPr>
          <p:cNvGraphicFramePr/>
          <p:nvPr>
            <p:extLst>
              <p:ext uri="{D42A27DB-BD31-4B8C-83A1-F6EECF244321}">
                <p14:modId xmlns:p14="http://schemas.microsoft.com/office/powerpoint/2010/main" val="306394998"/>
              </p:ext>
            </p:extLst>
          </p:nvPr>
        </p:nvGraphicFramePr>
        <p:xfrm>
          <a:off x="556260" y="539749"/>
          <a:ext cx="7665720" cy="445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00E7C126-8B91-AFC2-A3AC-CDE856907473}"/>
              </a:ext>
            </a:extLst>
          </p:cNvPr>
          <p:cNvPicPr>
            <a:picLocks noChangeAspect="1"/>
          </p:cNvPicPr>
          <p:nvPr/>
        </p:nvPicPr>
        <p:blipFill>
          <a:blip r:embed="rId8"/>
          <a:stretch>
            <a:fillRect/>
          </a:stretch>
        </p:blipFill>
        <p:spPr>
          <a:xfrm>
            <a:off x="3573780" y="1630680"/>
            <a:ext cx="1722120" cy="2217420"/>
          </a:xfrm>
          <a:prstGeom prst="rect">
            <a:avLst/>
          </a:prstGeom>
        </p:spPr>
      </p:pic>
      <p:pic>
        <p:nvPicPr>
          <p:cNvPr id="10" name="Picture 9">
            <a:extLst>
              <a:ext uri="{FF2B5EF4-FFF2-40B4-BE49-F238E27FC236}">
                <a16:creationId xmlns:a16="http://schemas.microsoft.com/office/drawing/2014/main" id="{0B72A54A-EF78-E180-3EF7-6FFAAB711CAA}"/>
              </a:ext>
            </a:extLst>
          </p:cNvPr>
          <p:cNvPicPr>
            <a:picLocks noChangeAspect="1"/>
          </p:cNvPicPr>
          <p:nvPr/>
        </p:nvPicPr>
        <p:blipFill>
          <a:blip r:embed="rId9"/>
          <a:stretch>
            <a:fillRect/>
          </a:stretch>
        </p:blipFill>
        <p:spPr>
          <a:xfrm>
            <a:off x="6701045" y="1036848"/>
            <a:ext cx="714475" cy="1390844"/>
          </a:xfrm>
          <a:prstGeom prst="rect">
            <a:avLst/>
          </a:prstGeom>
        </p:spPr>
      </p:pic>
      <p:pic>
        <p:nvPicPr>
          <p:cNvPr id="11" name="Picture 10">
            <a:extLst>
              <a:ext uri="{FF2B5EF4-FFF2-40B4-BE49-F238E27FC236}">
                <a16:creationId xmlns:a16="http://schemas.microsoft.com/office/drawing/2014/main" id="{87643C75-BCEE-C893-8BA1-85B49B1BF1F7}"/>
              </a:ext>
            </a:extLst>
          </p:cNvPr>
          <p:cNvPicPr>
            <a:picLocks noChangeAspect="1"/>
          </p:cNvPicPr>
          <p:nvPr/>
        </p:nvPicPr>
        <p:blipFill>
          <a:blip r:embed="rId10"/>
          <a:stretch>
            <a:fillRect/>
          </a:stretch>
        </p:blipFill>
        <p:spPr>
          <a:xfrm>
            <a:off x="922020" y="979535"/>
            <a:ext cx="959215" cy="1592215"/>
          </a:xfrm>
          <a:prstGeom prst="rect">
            <a:avLst/>
          </a:prstGeom>
        </p:spPr>
      </p:pic>
      <p:pic>
        <p:nvPicPr>
          <p:cNvPr id="12" name="Picture 11">
            <a:extLst>
              <a:ext uri="{FF2B5EF4-FFF2-40B4-BE49-F238E27FC236}">
                <a16:creationId xmlns:a16="http://schemas.microsoft.com/office/drawing/2014/main" id="{2AF5ED1B-4D22-EB93-A8C2-548B56D728C3}"/>
              </a:ext>
            </a:extLst>
          </p:cNvPr>
          <p:cNvPicPr>
            <a:picLocks noChangeAspect="1"/>
          </p:cNvPicPr>
          <p:nvPr/>
        </p:nvPicPr>
        <p:blipFill>
          <a:blip r:embed="rId11"/>
          <a:stretch>
            <a:fillRect/>
          </a:stretch>
        </p:blipFill>
        <p:spPr>
          <a:xfrm>
            <a:off x="8009940" y="2289450"/>
            <a:ext cx="806460" cy="1483248"/>
          </a:xfrm>
          <a:prstGeom prst="rect">
            <a:avLst/>
          </a:prstGeom>
        </p:spPr>
      </p:pic>
      <p:pic>
        <p:nvPicPr>
          <p:cNvPr id="13" name="Picture 12">
            <a:extLst>
              <a:ext uri="{FF2B5EF4-FFF2-40B4-BE49-F238E27FC236}">
                <a16:creationId xmlns:a16="http://schemas.microsoft.com/office/drawing/2014/main" id="{582A8B52-3CE8-FB85-BE9E-D0B3239D7927}"/>
              </a:ext>
            </a:extLst>
          </p:cNvPr>
          <p:cNvPicPr>
            <a:picLocks noChangeAspect="1"/>
          </p:cNvPicPr>
          <p:nvPr/>
        </p:nvPicPr>
        <p:blipFill>
          <a:blip r:embed="rId12"/>
          <a:stretch>
            <a:fillRect/>
          </a:stretch>
        </p:blipFill>
        <p:spPr>
          <a:xfrm>
            <a:off x="6641698" y="3194370"/>
            <a:ext cx="1043940" cy="1763041"/>
          </a:xfrm>
          <a:prstGeom prst="rect">
            <a:avLst/>
          </a:prstGeom>
        </p:spPr>
      </p:pic>
      <p:pic>
        <p:nvPicPr>
          <p:cNvPr id="14" name="Picture 13">
            <a:extLst>
              <a:ext uri="{FF2B5EF4-FFF2-40B4-BE49-F238E27FC236}">
                <a16:creationId xmlns:a16="http://schemas.microsoft.com/office/drawing/2014/main" id="{51790239-9A75-3BA4-56FA-27047FCC7C90}"/>
              </a:ext>
            </a:extLst>
          </p:cNvPr>
          <p:cNvPicPr>
            <a:picLocks noChangeAspect="1"/>
          </p:cNvPicPr>
          <p:nvPr/>
        </p:nvPicPr>
        <p:blipFill>
          <a:blip r:embed="rId13"/>
          <a:stretch>
            <a:fillRect/>
          </a:stretch>
        </p:blipFill>
        <p:spPr>
          <a:xfrm>
            <a:off x="232661" y="2778316"/>
            <a:ext cx="1028164" cy="1592215"/>
          </a:xfrm>
          <a:prstGeom prst="rect">
            <a:avLst/>
          </a:prstGeom>
        </p:spPr>
      </p:pic>
      <p:pic>
        <p:nvPicPr>
          <p:cNvPr id="15" name="Picture 14">
            <a:extLst>
              <a:ext uri="{FF2B5EF4-FFF2-40B4-BE49-F238E27FC236}">
                <a16:creationId xmlns:a16="http://schemas.microsoft.com/office/drawing/2014/main" id="{6DE7E921-0ED3-CBB5-5C30-A9BA11F1692D}"/>
              </a:ext>
            </a:extLst>
          </p:cNvPr>
          <p:cNvPicPr>
            <a:picLocks noChangeAspect="1"/>
          </p:cNvPicPr>
          <p:nvPr/>
        </p:nvPicPr>
        <p:blipFill>
          <a:blip r:embed="rId14"/>
          <a:stretch>
            <a:fillRect/>
          </a:stretch>
        </p:blipFill>
        <p:spPr>
          <a:xfrm>
            <a:off x="7755365" y="331744"/>
            <a:ext cx="1095528" cy="1295581"/>
          </a:xfrm>
          <a:prstGeom prst="rect">
            <a:avLst/>
          </a:prstGeom>
        </p:spPr>
      </p:pic>
      <p:pic>
        <p:nvPicPr>
          <p:cNvPr id="16" name="Picture 15">
            <a:extLst>
              <a:ext uri="{FF2B5EF4-FFF2-40B4-BE49-F238E27FC236}">
                <a16:creationId xmlns:a16="http://schemas.microsoft.com/office/drawing/2014/main" id="{1631A4F0-9449-57CC-FED0-9E8A42444B84}"/>
              </a:ext>
            </a:extLst>
          </p:cNvPr>
          <p:cNvPicPr>
            <a:picLocks noChangeAspect="1"/>
          </p:cNvPicPr>
          <p:nvPr/>
        </p:nvPicPr>
        <p:blipFill>
          <a:blip r:embed="rId15"/>
          <a:stretch>
            <a:fillRect/>
          </a:stretch>
        </p:blipFill>
        <p:spPr>
          <a:xfrm>
            <a:off x="1655795" y="3480051"/>
            <a:ext cx="714475" cy="1477360"/>
          </a:xfrm>
          <a:prstGeom prst="rect">
            <a:avLst/>
          </a:prstGeom>
        </p:spPr>
      </p:pic>
      <p:sp>
        <p:nvSpPr>
          <p:cNvPr id="17" name="TextBox 16">
            <a:extLst>
              <a:ext uri="{FF2B5EF4-FFF2-40B4-BE49-F238E27FC236}">
                <a16:creationId xmlns:a16="http://schemas.microsoft.com/office/drawing/2014/main" id="{38B8E3A9-49B8-4D32-E51F-7E75B0DC4668}"/>
              </a:ext>
            </a:extLst>
          </p:cNvPr>
          <p:cNvSpPr txBox="1"/>
          <p:nvPr/>
        </p:nvSpPr>
        <p:spPr>
          <a:xfrm>
            <a:off x="389880" y="1447800"/>
            <a:ext cx="532140" cy="375571"/>
          </a:xfrm>
          <a:prstGeom prst="rect">
            <a:avLst/>
          </a:prstGeom>
          <a:noFill/>
        </p:spPr>
        <p:txBody>
          <a:bodyPr wrap="square" rtlCol="0">
            <a:spAutoFit/>
          </a:bodyPr>
          <a:lstStyle/>
          <a:p>
            <a:r>
              <a:rPr lang="en-GB" dirty="0"/>
              <a:t>GP</a:t>
            </a:r>
          </a:p>
        </p:txBody>
      </p:sp>
      <p:sp>
        <p:nvSpPr>
          <p:cNvPr id="18" name="TextBox 17">
            <a:extLst>
              <a:ext uri="{FF2B5EF4-FFF2-40B4-BE49-F238E27FC236}">
                <a16:creationId xmlns:a16="http://schemas.microsoft.com/office/drawing/2014/main" id="{722D816E-0D86-D4E5-7842-A6DDB82CA9A6}"/>
              </a:ext>
            </a:extLst>
          </p:cNvPr>
          <p:cNvSpPr txBox="1"/>
          <p:nvPr/>
        </p:nvSpPr>
        <p:spPr>
          <a:xfrm>
            <a:off x="114719" y="4331888"/>
            <a:ext cx="1146106" cy="646331"/>
          </a:xfrm>
          <a:prstGeom prst="rect">
            <a:avLst/>
          </a:prstGeom>
          <a:noFill/>
        </p:spPr>
        <p:txBody>
          <a:bodyPr wrap="square" rtlCol="0">
            <a:spAutoFit/>
          </a:bodyPr>
          <a:lstStyle/>
          <a:p>
            <a:r>
              <a:rPr lang="en-GB" dirty="0"/>
              <a:t>Junior doctor</a:t>
            </a:r>
          </a:p>
        </p:txBody>
      </p:sp>
      <p:sp>
        <p:nvSpPr>
          <p:cNvPr id="19" name="TextBox 18">
            <a:extLst>
              <a:ext uri="{FF2B5EF4-FFF2-40B4-BE49-F238E27FC236}">
                <a16:creationId xmlns:a16="http://schemas.microsoft.com/office/drawing/2014/main" id="{0D0E9486-1FCB-C805-1FA4-730665EBBD28}"/>
              </a:ext>
            </a:extLst>
          </p:cNvPr>
          <p:cNvSpPr txBox="1"/>
          <p:nvPr/>
        </p:nvSpPr>
        <p:spPr>
          <a:xfrm>
            <a:off x="2231107" y="4370532"/>
            <a:ext cx="1146106" cy="369332"/>
          </a:xfrm>
          <a:prstGeom prst="rect">
            <a:avLst/>
          </a:prstGeom>
          <a:noFill/>
        </p:spPr>
        <p:txBody>
          <a:bodyPr wrap="square" rtlCol="0">
            <a:spAutoFit/>
          </a:bodyPr>
          <a:lstStyle/>
          <a:p>
            <a:r>
              <a:rPr lang="en-GB" dirty="0"/>
              <a:t>Nurse</a:t>
            </a:r>
          </a:p>
        </p:txBody>
      </p:sp>
      <p:sp>
        <p:nvSpPr>
          <p:cNvPr id="20" name="TextBox 19">
            <a:extLst>
              <a:ext uri="{FF2B5EF4-FFF2-40B4-BE49-F238E27FC236}">
                <a16:creationId xmlns:a16="http://schemas.microsoft.com/office/drawing/2014/main" id="{647708B2-0B14-4F80-A7CC-50EFE09D2728}"/>
              </a:ext>
            </a:extLst>
          </p:cNvPr>
          <p:cNvSpPr txBox="1"/>
          <p:nvPr/>
        </p:nvSpPr>
        <p:spPr>
          <a:xfrm>
            <a:off x="5944506" y="933957"/>
            <a:ext cx="1146106" cy="646331"/>
          </a:xfrm>
          <a:prstGeom prst="rect">
            <a:avLst/>
          </a:prstGeom>
          <a:noFill/>
        </p:spPr>
        <p:txBody>
          <a:bodyPr wrap="square" rtlCol="0">
            <a:spAutoFit/>
          </a:bodyPr>
          <a:lstStyle/>
          <a:p>
            <a:r>
              <a:rPr lang="en-GB" dirty="0"/>
              <a:t>Care worker</a:t>
            </a:r>
          </a:p>
        </p:txBody>
      </p:sp>
      <p:sp>
        <p:nvSpPr>
          <p:cNvPr id="21" name="TextBox 20">
            <a:extLst>
              <a:ext uri="{FF2B5EF4-FFF2-40B4-BE49-F238E27FC236}">
                <a16:creationId xmlns:a16="http://schemas.microsoft.com/office/drawing/2014/main" id="{2C7651EC-96D5-D165-9F63-1A95E5E4D185}"/>
              </a:ext>
            </a:extLst>
          </p:cNvPr>
          <p:cNvSpPr txBox="1"/>
          <p:nvPr/>
        </p:nvSpPr>
        <p:spPr>
          <a:xfrm>
            <a:off x="7755365" y="1635222"/>
            <a:ext cx="1312887" cy="584775"/>
          </a:xfrm>
          <a:prstGeom prst="rect">
            <a:avLst/>
          </a:prstGeom>
          <a:noFill/>
        </p:spPr>
        <p:txBody>
          <a:bodyPr wrap="square" rtlCol="0">
            <a:spAutoFit/>
          </a:bodyPr>
          <a:lstStyle/>
          <a:p>
            <a:r>
              <a:rPr lang="en-GB" sz="1600" dirty="0"/>
              <a:t>Improvement adviser</a:t>
            </a:r>
          </a:p>
        </p:txBody>
      </p:sp>
      <p:sp>
        <p:nvSpPr>
          <p:cNvPr id="22" name="TextBox 21">
            <a:extLst>
              <a:ext uri="{FF2B5EF4-FFF2-40B4-BE49-F238E27FC236}">
                <a16:creationId xmlns:a16="http://schemas.microsoft.com/office/drawing/2014/main" id="{E0802EC9-FFE2-0733-1BBC-41E0A4DED2BE}"/>
              </a:ext>
            </a:extLst>
          </p:cNvPr>
          <p:cNvSpPr txBox="1"/>
          <p:nvPr/>
        </p:nvSpPr>
        <p:spPr>
          <a:xfrm>
            <a:off x="7997220" y="3848100"/>
            <a:ext cx="1146780" cy="584775"/>
          </a:xfrm>
          <a:prstGeom prst="rect">
            <a:avLst/>
          </a:prstGeom>
          <a:noFill/>
        </p:spPr>
        <p:txBody>
          <a:bodyPr wrap="square" rtlCol="0">
            <a:spAutoFit/>
          </a:bodyPr>
          <a:lstStyle/>
          <a:p>
            <a:r>
              <a:rPr lang="en-GB" sz="1600" dirty="0"/>
              <a:t>Practice pharmacist</a:t>
            </a:r>
          </a:p>
        </p:txBody>
      </p:sp>
      <p:sp>
        <p:nvSpPr>
          <p:cNvPr id="23" name="TextBox 22">
            <a:extLst>
              <a:ext uri="{FF2B5EF4-FFF2-40B4-BE49-F238E27FC236}">
                <a16:creationId xmlns:a16="http://schemas.microsoft.com/office/drawing/2014/main" id="{0E8AE034-706F-2CB4-1B57-0D1E2F6023AA}"/>
              </a:ext>
            </a:extLst>
          </p:cNvPr>
          <p:cNvSpPr txBox="1"/>
          <p:nvPr/>
        </p:nvSpPr>
        <p:spPr>
          <a:xfrm>
            <a:off x="5847538" y="4501596"/>
            <a:ext cx="1146780" cy="584775"/>
          </a:xfrm>
          <a:prstGeom prst="rect">
            <a:avLst/>
          </a:prstGeom>
          <a:noFill/>
        </p:spPr>
        <p:txBody>
          <a:bodyPr wrap="square" rtlCol="0">
            <a:spAutoFit/>
          </a:bodyPr>
          <a:lstStyle/>
          <a:p>
            <a:r>
              <a:rPr lang="en-GB" sz="1600" dirty="0"/>
              <a:t>Call handler</a:t>
            </a:r>
          </a:p>
        </p:txBody>
      </p:sp>
    </p:spTree>
    <p:extLst>
      <p:ext uri="{BB962C8B-B14F-4D97-AF65-F5344CB8AC3E}">
        <p14:creationId xmlns:p14="http://schemas.microsoft.com/office/powerpoint/2010/main" val="225530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B508E-BB00-6A70-E84C-C272FE65BA8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DB54CE6-A26E-1312-2602-A7D7DF484D53}"/>
              </a:ext>
            </a:extLst>
          </p:cNvPr>
          <p:cNvSpPr txBox="1">
            <a:spLocks/>
          </p:cNvSpPr>
          <p:nvPr/>
        </p:nvSpPr>
        <p:spPr>
          <a:xfrm>
            <a:off x="384291" y="1689759"/>
            <a:ext cx="8582156" cy="1180423"/>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dirty="0"/>
              <a:t>The Right Decision Service:</a:t>
            </a:r>
          </a:p>
          <a:p>
            <a:r>
              <a:rPr lang="en-US" sz="2800" dirty="0"/>
              <a:t>Getting evidence into action to improve health and care services</a:t>
            </a:r>
          </a:p>
        </p:txBody>
      </p:sp>
      <p:sp>
        <p:nvSpPr>
          <p:cNvPr id="10" name="Text Placeholder 9">
            <a:extLst>
              <a:ext uri="{FF2B5EF4-FFF2-40B4-BE49-F238E27FC236}">
                <a16:creationId xmlns:a16="http://schemas.microsoft.com/office/drawing/2014/main" id="{78ED7B25-6504-20AA-E468-27DA9F18939E}"/>
              </a:ext>
            </a:extLst>
          </p:cNvPr>
          <p:cNvSpPr txBox="1">
            <a:spLocks/>
          </p:cNvSpPr>
          <p:nvPr/>
        </p:nvSpPr>
        <p:spPr>
          <a:xfrm>
            <a:off x="384291" y="2993814"/>
            <a:ext cx="5386194" cy="607914"/>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GB" sz="1800" dirty="0"/>
          </a:p>
        </p:txBody>
      </p:sp>
      <p:pic>
        <p:nvPicPr>
          <p:cNvPr id="11" name="Picture 10" descr="Healthcare Improvement Scotland logo">
            <a:extLst>
              <a:ext uri="{FF2B5EF4-FFF2-40B4-BE49-F238E27FC236}">
                <a16:creationId xmlns:a16="http://schemas.microsoft.com/office/drawing/2014/main" id="{686A4144-BF9F-E92F-333A-E808BB1597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555" y="473645"/>
            <a:ext cx="2053480" cy="618334"/>
          </a:xfrm>
          <a:prstGeom prst="rect">
            <a:avLst/>
          </a:prstGeom>
        </p:spPr>
      </p:pic>
      <p:pic>
        <p:nvPicPr>
          <p:cNvPr id="7" name="Picture 6" descr="NHS Scotland logo">
            <a:extLst>
              <a:ext uri="{FF2B5EF4-FFF2-40B4-BE49-F238E27FC236}">
                <a16:creationId xmlns:a16="http://schemas.microsoft.com/office/drawing/2014/main" id="{D0FC0D78-30EC-80D1-F2B9-BC518A0A19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3924" y="4170175"/>
            <a:ext cx="655489" cy="432000"/>
          </a:xfrm>
          <a:prstGeom prst="rect">
            <a:avLst/>
          </a:prstGeom>
        </p:spPr>
      </p:pic>
      <p:sp>
        <p:nvSpPr>
          <p:cNvPr id="6" name="Text Placeholder 9">
            <a:extLst>
              <a:ext uri="{FF2B5EF4-FFF2-40B4-BE49-F238E27FC236}">
                <a16:creationId xmlns:a16="http://schemas.microsoft.com/office/drawing/2014/main" id="{98A58AF9-0DF9-8ACB-E6C2-AEAED0ADE780}"/>
              </a:ext>
            </a:extLst>
          </p:cNvPr>
          <p:cNvSpPr txBox="1">
            <a:spLocks/>
          </p:cNvSpPr>
          <p:nvPr/>
        </p:nvSpPr>
        <p:spPr>
          <a:xfrm>
            <a:off x="384291" y="4431011"/>
            <a:ext cx="4702614" cy="171164"/>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t>Leading quality health and care for Scotland</a:t>
            </a:r>
            <a:endParaRPr lang="en-GB" sz="1100" dirty="0"/>
          </a:p>
        </p:txBody>
      </p:sp>
    </p:spTree>
    <p:extLst>
      <p:ext uri="{BB962C8B-B14F-4D97-AF65-F5344CB8AC3E}">
        <p14:creationId xmlns:p14="http://schemas.microsoft.com/office/powerpoint/2010/main" val="117506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782F-6819-417D-85D7-DB126131481F}"/>
              </a:ext>
            </a:extLst>
          </p:cNvPr>
          <p:cNvSpPr>
            <a:spLocks noGrp="1"/>
          </p:cNvSpPr>
          <p:nvPr>
            <p:ph type="title"/>
          </p:nvPr>
        </p:nvSpPr>
        <p:spPr/>
        <p:txBody>
          <a:bodyPr/>
          <a:lstStyle/>
          <a:p>
            <a:r>
              <a:rPr lang="en-GB" dirty="0"/>
              <a:t> What is the Right Decision Service?</a:t>
            </a:r>
          </a:p>
        </p:txBody>
      </p:sp>
      <p:pic>
        <p:nvPicPr>
          <p:cNvPr id="12" name="Content Placeholder 11" descr="Pictures of the Right Decision Service apps available on tablet, mobile phone or computer sccreen">
            <a:extLst>
              <a:ext uri="{FF2B5EF4-FFF2-40B4-BE49-F238E27FC236}">
                <a16:creationId xmlns:a16="http://schemas.microsoft.com/office/drawing/2014/main" id="{7583E163-5FC5-4B3B-8621-4985C4123FED}"/>
              </a:ext>
            </a:extLst>
          </p:cNvPr>
          <p:cNvPicPr>
            <a:picLocks noGrp="1" noChangeAspect="1"/>
          </p:cNvPicPr>
          <p:nvPr>
            <p:ph sz="quarter" idx="12"/>
          </p:nvPr>
        </p:nvPicPr>
        <p:blipFill>
          <a:blip r:embed="rId3"/>
          <a:stretch>
            <a:fillRect/>
          </a:stretch>
        </p:blipFill>
        <p:spPr>
          <a:xfrm>
            <a:off x="398817" y="1038687"/>
            <a:ext cx="2690612" cy="3789184"/>
          </a:xfrm>
          <a:prstGeom prst="rect">
            <a:avLst/>
          </a:prstGeom>
        </p:spPr>
      </p:pic>
      <p:sp>
        <p:nvSpPr>
          <p:cNvPr id="4" name="Content Placeholder 3">
            <a:extLst>
              <a:ext uri="{FF2B5EF4-FFF2-40B4-BE49-F238E27FC236}">
                <a16:creationId xmlns:a16="http://schemas.microsoft.com/office/drawing/2014/main" id="{44AB2F38-B706-41EA-9D51-15D8AF4437FA}"/>
              </a:ext>
            </a:extLst>
          </p:cNvPr>
          <p:cNvSpPr>
            <a:spLocks noGrp="1"/>
          </p:cNvSpPr>
          <p:nvPr>
            <p:ph sz="half" idx="4294967295"/>
          </p:nvPr>
        </p:nvSpPr>
        <p:spPr>
          <a:xfrm>
            <a:off x="3346883" y="1038687"/>
            <a:ext cx="5539912" cy="4033791"/>
          </a:xfrm>
        </p:spPr>
        <p:txBody>
          <a:bodyPr vert="horz" lIns="68580" tIns="34290" rIns="68580" bIns="34290" rtlCol="0" anchor="t">
            <a:noAutofit/>
          </a:bodyPr>
          <a:lstStyle/>
          <a:p>
            <a:pPr marL="0" indent="0">
              <a:buNone/>
            </a:pPr>
            <a:r>
              <a:rPr lang="en-GB" sz="2100" dirty="0">
                <a:solidFill>
                  <a:schemeClr val="tx2"/>
                </a:solidFill>
              </a:rPr>
              <a:t>A national digital platform for decision support tools to support safe, personalised decisions.</a:t>
            </a:r>
          </a:p>
          <a:p>
            <a:pPr marL="0" indent="0">
              <a:lnSpc>
                <a:spcPct val="100000"/>
              </a:lnSpc>
              <a:buNone/>
            </a:pPr>
            <a:endParaRPr lang="en-GB" sz="800" dirty="0">
              <a:solidFill>
                <a:schemeClr val="tx2"/>
              </a:solidFill>
            </a:endParaRPr>
          </a:p>
          <a:p>
            <a:r>
              <a:rPr lang="en-GB" sz="2100" dirty="0">
                <a:solidFill>
                  <a:schemeClr val="tx2"/>
                </a:solidFill>
              </a:rPr>
              <a:t>Delivers evidence in decision-ready format to </a:t>
            </a:r>
          </a:p>
          <a:p>
            <a:pPr marL="0" indent="0">
              <a:lnSpc>
                <a:spcPct val="100000"/>
              </a:lnSpc>
              <a:buNone/>
            </a:pPr>
            <a:r>
              <a:rPr lang="en-GB" sz="2100" dirty="0">
                <a:solidFill>
                  <a:schemeClr val="tx2"/>
                </a:solidFill>
              </a:rPr>
              <a:t>      the fingertips of practitioners and citizens :</a:t>
            </a:r>
            <a:endParaRPr lang="en-GB" sz="2100" dirty="0">
              <a:solidFill>
                <a:schemeClr val="tx2"/>
              </a:solidFill>
              <a:cs typeface="Calibri"/>
            </a:endParaRPr>
          </a:p>
          <a:p>
            <a:pPr lvl="1">
              <a:spcBef>
                <a:spcPts val="0"/>
              </a:spcBef>
              <a:spcAft>
                <a:spcPts val="0"/>
              </a:spcAft>
            </a:pPr>
            <a:r>
              <a:rPr lang="en-GB" sz="2100" dirty="0">
                <a:solidFill>
                  <a:schemeClr val="tx2"/>
                </a:solidFill>
              </a:rPr>
              <a:t>web and mobile apps</a:t>
            </a:r>
          </a:p>
          <a:p>
            <a:pPr lvl="1">
              <a:spcBef>
                <a:spcPts val="0"/>
              </a:spcBef>
            </a:pPr>
            <a:r>
              <a:rPr lang="en-GB" sz="2100" dirty="0">
                <a:solidFill>
                  <a:schemeClr val="tx2"/>
                </a:solidFill>
              </a:rPr>
              <a:t>prompts and alerts in care record systems</a:t>
            </a:r>
          </a:p>
          <a:p>
            <a:pPr marL="457200" lvl="1" indent="0">
              <a:spcBef>
                <a:spcPts val="0"/>
              </a:spcBef>
              <a:buNone/>
            </a:pPr>
            <a:endParaRPr lang="en-GB" sz="800" dirty="0">
              <a:solidFill>
                <a:schemeClr val="tx2"/>
              </a:solidFill>
            </a:endParaRPr>
          </a:p>
          <a:p>
            <a:r>
              <a:rPr lang="en-GB" sz="2100" dirty="0">
                <a:solidFill>
                  <a:schemeClr val="tx2"/>
                </a:solidFill>
              </a:rPr>
              <a:t>Enables people to:</a:t>
            </a:r>
          </a:p>
          <a:p>
            <a:pPr lvl="1"/>
            <a:r>
              <a:rPr lang="en-GB" sz="2100" dirty="0">
                <a:solidFill>
                  <a:schemeClr val="tx2"/>
                </a:solidFill>
              </a:rPr>
              <a:t>find and apply evidence</a:t>
            </a:r>
          </a:p>
          <a:p>
            <a:pPr lvl="1"/>
            <a:r>
              <a:rPr lang="en-GB" sz="2100" dirty="0">
                <a:solidFill>
                  <a:schemeClr val="tx2"/>
                </a:solidFill>
              </a:rPr>
              <a:t>build new decision support tools</a:t>
            </a:r>
          </a:p>
          <a:p>
            <a:pPr lvl="2">
              <a:spcBef>
                <a:spcPts val="0"/>
              </a:spcBef>
            </a:pPr>
            <a:endParaRPr lang="en-GB" sz="2100" dirty="0">
              <a:solidFill>
                <a:schemeClr val="tx2"/>
              </a:solidFill>
            </a:endParaRPr>
          </a:p>
          <a:p>
            <a:pPr marL="342900" lvl="1" indent="0">
              <a:spcBef>
                <a:spcPts val="0"/>
              </a:spcBef>
              <a:spcAft>
                <a:spcPts val="0"/>
              </a:spcAft>
              <a:buNone/>
            </a:pPr>
            <a:endParaRPr lang="en-GB" dirty="0"/>
          </a:p>
        </p:txBody>
      </p:sp>
    </p:spTree>
    <p:extLst>
      <p:ext uri="{BB962C8B-B14F-4D97-AF65-F5344CB8AC3E}">
        <p14:creationId xmlns:p14="http://schemas.microsoft.com/office/powerpoint/2010/main" val="363904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50BFC7-ECDD-4C91-6B23-1EBE3F91222B}"/>
              </a:ext>
            </a:extLst>
          </p:cNvPr>
          <p:cNvPicPr>
            <a:picLocks noChangeAspect="1"/>
          </p:cNvPicPr>
          <p:nvPr/>
        </p:nvPicPr>
        <p:blipFill>
          <a:blip r:embed="rId3"/>
          <a:stretch>
            <a:fillRect/>
          </a:stretch>
        </p:blipFill>
        <p:spPr>
          <a:xfrm>
            <a:off x="0" y="0"/>
            <a:ext cx="9082389" cy="5143500"/>
          </a:xfrm>
          <a:prstGeom prst="rect">
            <a:avLst/>
          </a:prstGeom>
        </p:spPr>
      </p:pic>
      <p:sp>
        <p:nvSpPr>
          <p:cNvPr id="7" name="Title 8">
            <a:extLst>
              <a:ext uri="{FF2B5EF4-FFF2-40B4-BE49-F238E27FC236}">
                <a16:creationId xmlns:a16="http://schemas.microsoft.com/office/drawing/2014/main" id="{74CACC89-19BE-20E6-F7EA-E98BAB4E9B6D}"/>
              </a:ext>
            </a:extLst>
          </p:cNvPr>
          <p:cNvSpPr txBox="1">
            <a:spLocks/>
          </p:cNvSpPr>
          <p:nvPr/>
        </p:nvSpPr>
        <p:spPr>
          <a:xfrm>
            <a:off x="1127464" y="4261282"/>
            <a:ext cx="7537142" cy="473187"/>
          </a:xfrm>
          <a:prstGeom prst="rect">
            <a:avLst/>
          </a:prstGeom>
          <a:solidFill>
            <a:schemeClr val="bg1"/>
          </a:solidFill>
        </p:spPr>
        <p:txBody>
          <a:bodyPr vert="horz" lIns="68580" tIns="34290" rIns="68580" bIns="34290" rtlCol="0" anchor="ctr">
            <a:noAutofit/>
          </a:bodyPr>
          <a:lstStyle>
            <a:lvl1pPr algn="l" defTabSz="457200" rtl="0" eaLnBrk="1" latinLnBrk="0" hangingPunct="1">
              <a:spcBef>
                <a:spcPct val="0"/>
              </a:spcBef>
              <a:buNone/>
              <a:defRPr sz="2800" b="0" u="none" kern="1200">
                <a:solidFill>
                  <a:srgbClr val="004685"/>
                </a:solidFill>
                <a:uFill>
                  <a:solidFill>
                    <a:srgbClr val="00A2E5"/>
                  </a:solidFill>
                </a:uFill>
                <a:latin typeface="+mj-lt"/>
                <a:ea typeface="+mj-ea"/>
                <a:cs typeface="+mj-cs"/>
              </a:defRPr>
            </a:lvl1pPr>
          </a:lstStyle>
          <a:p>
            <a:pPr algn="ctr"/>
            <a:r>
              <a:rPr lang="en-US" sz="2000" dirty="0">
                <a:solidFill>
                  <a:schemeClr val="tx1">
                    <a:lumMod val="50000"/>
                  </a:schemeClr>
                </a:solidFill>
              </a:rPr>
              <a:t>RDS supporting all partners in care and all stages of the patient journey</a:t>
            </a:r>
          </a:p>
        </p:txBody>
      </p:sp>
      <p:sp>
        <p:nvSpPr>
          <p:cNvPr id="8" name="TextBox 7">
            <a:extLst>
              <a:ext uri="{FF2B5EF4-FFF2-40B4-BE49-F238E27FC236}">
                <a16:creationId xmlns:a16="http://schemas.microsoft.com/office/drawing/2014/main" id="{CA6167D7-6583-58C3-DED8-0A21A5AE4F34}"/>
              </a:ext>
            </a:extLst>
          </p:cNvPr>
          <p:cNvSpPr txBox="1"/>
          <p:nvPr/>
        </p:nvSpPr>
        <p:spPr>
          <a:xfrm>
            <a:off x="2074986" y="118946"/>
            <a:ext cx="4913112" cy="523220"/>
          </a:xfrm>
          <a:prstGeom prst="rect">
            <a:avLst/>
          </a:prstGeom>
          <a:solidFill>
            <a:schemeClr val="bg1"/>
          </a:solidFill>
        </p:spPr>
        <p:txBody>
          <a:bodyPr wrap="square" rtlCol="0">
            <a:spAutoFit/>
          </a:bodyPr>
          <a:lstStyle/>
          <a:p>
            <a:pPr algn="ctr"/>
            <a:r>
              <a:rPr lang="en-GB" sz="2800" b="1" dirty="0" err="1"/>
              <a:t>Ailie’s</a:t>
            </a:r>
            <a:r>
              <a:rPr lang="en-GB" sz="2800" b="1" dirty="0"/>
              <a:t> story</a:t>
            </a:r>
          </a:p>
        </p:txBody>
      </p:sp>
    </p:spTree>
    <p:extLst>
      <p:ext uri="{BB962C8B-B14F-4D97-AF65-F5344CB8AC3E}">
        <p14:creationId xmlns:p14="http://schemas.microsoft.com/office/powerpoint/2010/main" val="246482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77787-D61F-CD9E-1139-41D0DA7EA42E}"/>
              </a:ext>
            </a:extLst>
          </p:cNvPr>
          <p:cNvPicPr>
            <a:picLocks noChangeAspect="1"/>
          </p:cNvPicPr>
          <p:nvPr/>
        </p:nvPicPr>
        <p:blipFill>
          <a:blip r:embed="rId3"/>
          <a:stretch>
            <a:fillRect/>
          </a:stretch>
        </p:blipFill>
        <p:spPr>
          <a:xfrm>
            <a:off x="0" y="132079"/>
            <a:ext cx="9144000" cy="4879341"/>
          </a:xfrm>
          <a:prstGeom prst="rect">
            <a:avLst/>
          </a:prstGeom>
        </p:spPr>
      </p:pic>
    </p:spTree>
    <p:extLst>
      <p:ext uri="{BB962C8B-B14F-4D97-AF65-F5344CB8AC3E}">
        <p14:creationId xmlns:p14="http://schemas.microsoft.com/office/powerpoint/2010/main" val="413865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95CC63-31A8-E244-E755-C11CD5482880}"/>
              </a:ext>
            </a:extLst>
          </p:cNvPr>
          <p:cNvSpPr>
            <a:spLocks noGrp="1"/>
          </p:cNvSpPr>
          <p:nvPr>
            <p:ph type="title"/>
          </p:nvPr>
        </p:nvSpPr>
        <p:spPr/>
        <p:txBody>
          <a:bodyPr/>
          <a:lstStyle/>
          <a:p>
            <a:r>
              <a:rPr lang="en-GB" dirty="0"/>
              <a:t>Medical profiles</a:t>
            </a:r>
          </a:p>
        </p:txBody>
      </p:sp>
      <p:sp>
        <p:nvSpPr>
          <p:cNvPr id="8" name="TextBox 7">
            <a:extLst>
              <a:ext uri="{FF2B5EF4-FFF2-40B4-BE49-F238E27FC236}">
                <a16:creationId xmlns:a16="http://schemas.microsoft.com/office/drawing/2014/main" id="{9BC75BDA-4B4D-EAA3-9782-3C6AD187D0E0}"/>
              </a:ext>
            </a:extLst>
          </p:cNvPr>
          <p:cNvSpPr txBox="1"/>
          <p:nvPr/>
        </p:nvSpPr>
        <p:spPr>
          <a:xfrm>
            <a:off x="335850" y="1198485"/>
            <a:ext cx="4236150" cy="3629386"/>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AB52E9B7-765D-12E4-593D-D841F0EB169D}"/>
              </a:ext>
            </a:extLst>
          </p:cNvPr>
          <p:cNvSpPr txBox="1"/>
          <p:nvPr/>
        </p:nvSpPr>
        <p:spPr>
          <a:xfrm>
            <a:off x="248574" y="1028019"/>
            <a:ext cx="4003829" cy="3693319"/>
          </a:xfrm>
          <a:prstGeom prst="rect">
            <a:avLst/>
          </a:prstGeom>
          <a:noFill/>
        </p:spPr>
        <p:txBody>
          <a:bodyPr wrap="square" rtlCol="0">
            <a:spAutoFit/>
          </a:bodyPr>
          <a:lstStyle/>
          <a:p>
            <a:r>
              <a:rPr lang="en-GB" b="1" dirty="0" err="1">
                <a:solidFill>
                  <a:schemeClr val="tx1">
                    <a:lumMod val="50000"/>
                  </a:schemeClr>
                </a:solidFill>
              </a:rPr>
              <a:t>Ailie</a:t>
            </a:r>
            <a:r>
              <a:rPr lang="en-GB" b="1" dirty="0">
                <a:solidFill>
                  <a:schemeClr val="tx1">
                    <a:lumMod val="50000"/>
                  </a:schemeClr>
                </a:solidFill>
              </a:rPr>
              <a:t> – 79 years old, admitted to care home 1 year ago</a:t>
            </a:r>
          </a:p>
          <a:p>
            <a:pPr marL="285750" indent="-285750">
              <a:buFont typeface="Arial" panose="020B0604020202020204" pitchFamily="34" charset="0"/>
              <a:buChar char="•"/>
            </a:pPr>
            <a:r>
              <a:rPr lang="en-GB" b="0" i="0" dirty="0">
                <a:solidFill>
                  <a:srgbClr val="000000"/>
                </a:solidFill>
                <a:effectLst/>
                <a:latin typeface="sofia-pro"/>
              </a:rPr>
              <a:t>Partial anterior circulation stroke 5 years ago</a:t>
            </a:r>
            <a:endParaRPr lang="en-GB" b="0" i="0" dirty="0">
              <a:solidFill>
                <a:srgbClr val="000000"/>
              </a:solidFill>
              <a:effectLst/>
              <a:latin typeface="sofia-pro-soft"/>
            </a:endParaRPr>
          </a:p>
          <a:p>
            <a:pPr marL="285750" indent="-285750">
              <a:buFont typeface="Arial" panose="020B0604020202020204" pitchFamily="34" charset="0"/>
              <a:buChar char="•"/>
            </a:pPr>
            <a:r>
              <a:rPr lang="en-GB" b="0" i="0" dirty="0">
                <a:solidFill>
                  <a:srgbClr val="000000"/>
                </a:solidFill>
                <a:effectLst/>
                <a:latin typeface="sofia-pro"/>
              </a:rPr>
              <a:t>Vascular dementia 3 years ago</a:t>
            </a:r>
            <a:endParaRPr lang="en-GB" b="0" i="0" dirty="0">
              <a:solidFill>
                <a:srgbClr val="000000"/>
              </a:solidFill>
              <a:effectLst/>
              <a:latin typeface="sofia-pro-soft"/>
            </a:endParaRPr>
          </a:p>
          <a:p>
            <a:pPr marL="285750" indent="-285750" algn="l">
              <a:buFont typeface="Arial" panose="020B0604020202020204" pitchFamily="34" charset="0"/>
              <a:buChar char="•"/>
            </a:pPr>
            <a:r>
              <a:rPr lang="en-GB" b="0" i="0" dirty="0">
                <a:solidFill>
                  <a:srgbClr val="000000"/>
                </a:solidFill>
                <a:effectLst/>
                <a:latin typeface="sofia-pro"/>
              </a:rPr>
              <a:t>Hypertension</a:t>
            </a:r>
            <a:endParaRPr lang="en-GB" dirty="0">
              <a:solidFill>
                <a:srgbClr val="000000"/>
              </a:solidFill>
              <a:latin typeface="sofia-pro-soft"/>
            </a:endParaRPr>
          </a:p>
          <a:p>
            <a:pPr marL="285750" indent="-285750" algn="l">
              <a:buFont typeface="Arial" panose="020B0604020202020204" pitchFamily="34" charset="0"/>
              <a:buChar char="•"/>
            </a:pPr>
            <a:r>
              <a:rPr lang="en-GB" b="0" i="0" dirty="0">
                <a:solidFill>
                  <a:srgbClr val="000000"/>
                </a:solidFill>
                <a:effectLst/>
                <a:latin typeface="sofia-pro"/>
              </a:rPr>
              <a:t>Atrial Fibrillation 2 years</a:t>
            </a:r>
            <a:endParaRPr lang="en-GB" b="0" i="0" dirty="0">
              <a:solidFill>
                <a:srgbClr val="000000"/>
              </a:solidFill>
              <a:effectLst/>
              <a:latin typeface="sofia-pro-soft"/>
            </a:endParaRPr>
          </a:p>
          <a:p>
            <a:pPr marL="285750" indent="-285750" algn="l">
              <a:buFont typeface="Arial" panose="020B0604020202020204" pitchFamily="34" charset="0"/>
              <a:buChar char="•"/>
            </a:pPr>
            <a:r>
              <a:rPr lang="en-GB" b="0" i="0" dirty="0">
                <a:solidFill>
                  <a:srgbClr val="000000"/>
                </a:solidFill>
                <a:effectLst/>
                <a:latin typeface="sofia-pro"/>
              </a:rPr>
              <a:t>Osteoporosis</a:t>
            </a:r>
          </a:p>
          <a:p>
            <a:pPr marL="285750" indent="-285750" algn="l">
              <a:buFont typeface="Arial" panose="020B0604020202020204" pitchFamily="34" charset="0"/>
              <a:buChar char="•"/>
            </a:pPr>
            <a:r>
              <a:rPr lang="en-GB" b="0" i="0" dirty="0">
                <a:solidFill>
                  <a:srgbClr val="000000"/>
                </a:solidFill>
                <a:effectLst/>
                <a:latin typeface="sofia-pro"/>
              </a:rPr>
              <a:t>Recurrent UTIs</a:t>
            </a:r>
            <a:endParaRPr lang="en-GB" b="0" i="0" dirty="0">
              <a:solidFill>
                <a:srgbClr val="000000"/>
              </a:solidFill>
              <a:effectLst/>
              <a:latin typeface="sofia-pro-soft"/>
            </a:endParaRPr>
          </a:p>
          <a:p>
            <a:pPr marL="285750" indent="-285750" algn="l">
              <a:buFont typeface="Arial" panose="020B0604020202020204" pitchFamily="34" charset="0"/>
              <a:buChar char="•"/>
            </a:pPr>
            <a:r>
              <a:rPr lang="en-GB" b="0" i="0" dirty="0">
                <a:solidFill>
                  <a:srgbClr val="000000"/>
                </a:solidFill>
                <a:effectLst/>
                <a:latin typeface="sofia-pro"/>
              </a:rPr>
              <a:t>Hypothyroidism</a:t>
            </a:r>
          </a:p>
          <a:p>
            <a:pPr marL="285750" indent="-285750" algn="l">
              <a:buFont typeface="Arial" panose="020B0604020202020204" pitchFamily="34" charset="0"/>
              <a:buChar char="•"/>
            </a:pPr>
            <a:r>
              <a:rPr lang="en-GB" dirty="0">
                <a:solidFill>
                  <a:srgbClr val="000000"/>
                </a:solidFill>
                <a:latin typeface="sofia-pro"/>
              </a:rPr>
              <a:t>Difficulty being persuaded to eat – weight loss over last year.</a:t>
            </a:r>
            <a:endParaRPr lang="en-GB" b="0" i="0" dirty="0">
              <a:solidFill>
                <a:srgbClr val="000000"/>
              </a:solidFill>
              <a:effectLst/>
              <a:latin typeface="sofia-pro"/>
            </a:endParaRPr>
          </a:p>
          <a:p>
            <a:pPr marL="285750" indent="-285750" algn="l">
              <a:buFont typeface="Arial" panose="020B0604020202020204" pitchFamily="34" charset="0"/>
              <a:buChar char="•"/>
            </a:pPr>
            <a:r>
              <a:rPr lang="en-GB" dirty="0">
                <a:solidFill>
                  <a:srgbClr val="000000"/>
                </a:solidFill>
                <a:latin typeface="sofia-pro"/>
              </a:rPr>
              <a:t>Large number of medications</a:t>
            </a:r>
            <a:endParaRPr lang="en-GB" b="0" i="0" dirty="0">
              <a:solidFill>
                <a:srgbClr val="000000"/>
              </a:solidFill>
              <a:effectLst/>
              <a:latin typeface="sofia-pro-soft"/>
            </a:endParaRPr>
          </a:p>
        </p:txBody>
      </p:sp>
      <p:sp>
        <p:nvSpPr>
          <p:cNvPr id="10" name="TextBox 9">
            <a:extLst>
              <a:ext uri="{FF2B5EF4-FFF2-40B4-BE49-F238E27FC236}">
                <a16:creationId xmlns:a16="http://schemas.microsoft.com/office/drawing/2014/main" id="{7D44C7B0-2012-C70B-D761-24D56DDC2BE5}"/>
              </a:ext>
            </a:extLst>
          </p:cNvPr>
          <p:cNvSpPr txBox="1"/>
          <p:nvPr/>
        </p:nvSpPr>
        <p:spPr>
          <a:xfrm>
            <a:off x="4501447" y="1119824"/>
            <a:ext cx="4003829" cy="1754326"/>
          </a:xfrm>
          <a:prstGeom prst="rect">
            <a:avLst/>
          </a:prstGeom>
          <a:noFill/>
        </p:spPr>
        <p:txBody>
          <a:bodyPr wrap="square" rtlCol="0">
            <a:spAutoFit/>
          </a:bodyPr>
          <a:lstStyle/>
          <a:p>
            <a:r>
              <a:rPr lang="en-GB" b="1" dirty="0">
                <a:solidFill>
                  <a:schemeClr val="tx1">
                    <a:lumMod val="50000"/>
                  </a:schemeClr>
                </a:solidFill>
              </a:rPr>
              <a:t>Husband George – 81 years old,  lives at home, visits </a:t>
            </a:r>
            <a:r>
              <a:rPr lang="en-GB" b="1" dirty="0" err="1">
                <a:solidFill>
                  <a:schemeClr val="tx1">
                    <a:lumMod val="50000"/>
                  </a:schemeClr>
                </a:solidFill>
              </a:rPr>
              <a:t>Ailie</a:t>
            </a:r>
            <a:r>
              <a:rPr lang="en-GB" b="1" dirty="0">
                <a:solidFill>
                  <a:schemeClr val="tx1">
                    <a:lumMod val="50000"/>
                  </a:schemeClr>
                </a:solidFill>
              </a:rPr>
              <a:t> every day</a:t>
            </a:r>
          </a:p>
          <a:p>
            <a:pPr marL="285750" indent="-285750">
              <a:buFont typeface="Arial" panose="020B0604020202020204" pitchFamily="34" charset="0"/>
              <a:buChar char="•"/>
            </a:pPr>
            <a:r>
              <a:rPr lang="en-GB" dirty="0">
                <a:solidFill>
                  <a:schemeClr val="tx1">
                    <a:lumMod val="50000"/>
                  </a:schemeClr>
                </a:solidFill>
              </a:rPr>
              <a:t>Type 2 diabetes, managed with metformin, diet, lifestyle</a:t>
            </a:r>
          </a:p>
          <a:p>
            <a:pPr marL="285750" indent="-285750">
              <a:buFont typeface="Arial" panose="020B0604020202020204" pitchFamily="34" charset="0"/>
              <a:buChar char="•"/>
            </a:pPr>
            <a:r>
              <a:rPr lang="en-GB" dirty="0">
                <a:solidFill>
                  <a:schemeClr val="tx1">
                    <a:lumMod val="50000"/>
                  </a:schemeClr>
                </a:solidFill>
              </a:rPr>
              <a:t>Early stages of heart failure</a:t>
            </a:r>
          </a:p>
          <a:p>
            <a:pPr marL="285750" indent="-285750">
              <a:buFont typeface="Arial" panose="020B0604020202020204" pitchFamily="34" charset="0"/>
              <a:buChar char="•"/>
            </a:pPr>
            <a:r>
              <a:rPr lang="en-GB" dirty="0">
                <a:solidFill>
                  <a:schemeClr val="tx1">
                    <a:lumMod val="50000"/>
                  </a:schemeClr>
                </a:solidFill>
              </a:rPr>
              <a:t>Anxiety and insomnia</a:t>
            </a:r>
          </a:p>
        </p:txBody>
      </p:sp>
    </p:spTree>
    <p:extLst>
      <p:ext uri="{BB962C8B-B14F-4D97-AF65-F5344CB8AC3E}">
        <p14:creationId xmlns:p14="http://schemas.microsoft.com/office/powerpoint/2010/main" val="254023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509E-0DCD-00E4-D437-83BF296C2629}"/>
              </a:ext>
            </a:extLst>
          </p:cNvPr>
          <p:cNvSpPr>
            <a:spLocks noGrp="1"/>
          </p:cNvSpPr>
          <p:nvPr>
            <p:ph type="title"/>
          </p:nvPr>
        </p:nvSpPr>
        <p:spPr/>
        <p:txBody>
          <a:bodyPr/>
          <a:lstStyle/>
          <a:p>
            <a:r>
              <a:rPr lang="en-GB" dirty="0"/>
              <a:t>Start of the story</a:t>
            </a:r>
          </a:p>
        </p:txBody>
      </p:sp>
      <p:sp>
        <p:nvSpPr>
          <p:cNvPr id="4" name="Content Placeholder 3">
            <a:extLst>
              <a:ext uri="{FF2B5EF4-FFF2-40B4-BE49-F238E27FC236}">
                <a16:creationId xmlns:a16="http://schemas.microsoft.com/office/drawing/2014/main" id="{17FFFC2D-9043-494C-5B57-3670AA11D7F4}"/>
              </a:ext>
            </a:extLst>
          </p:cNvPr>
          <p:cNvSpPr>
            <a:spLocks noGrp="1"/>
          </p:cNvSpPr>
          <p:nvPr>
            <p:ph sz="quarter" idx="12"/>
          </p:nvPr>
        </p:nvSpPr>
        <p:spPr>
          <a:xfrm>
            <a:off x="335850" y="1266825"/>
            <a:ext cx="8035793" cy="3390900"/>
          </a:xfrm>
        </p:spPr>
        <p:txBody>
          <a:bodyPr/>
          <a:lstStyle/>
          <a:p>
            <a:r>
              <a:rPr lang="en-GB" dirty="0" err="1"/>
              <a:t>Ailie</a:t>
            </a:r>
            <a:r>
              <a:rPr lang="en-GB" dirty="0"/>
              <a:t> has had a flu like illness for a few days.</a:t>
            </a:r>
          </a:p>
          <a:p>
            <a:r>
              <a:rPr lang="en-GB" dirty="0"/>
              <a:t>Increased confusion, great difficulty eating and drinking.</a:t>
            </a:r>
          </a:p>
        </p:txBody>
      </p:sp>
    </p:spTree>
    <p:extLst>
      <p:ext uri="{BB962C8B-B14F-4D97-AF65-F5344CB8AC3E}">
        <p14:creationId xmlns:p14="http://schemas.microsoft.com/office/powerpoint/2010/main" val="256160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2A05-750F-5AF3-4E4B-5D693DD31A8A}"/>
              </a:ext>
            </a:extLst>
          </p:cNvPr>
          <p:cNvSpPr>
            <a:spLocks noGrp="1"/>
          </p:cNvSpPr>
          <p:nvPr>
            <p:ph type="title"/>
          </p:nvPr>
        </p:nvSpPr>
        <p:spPr/>
        <p:txBody>
          <a:bodyPr/>
          <a:lstStyle/>
          <a:p>
            <a:r>
              <a:rPr lang="en-GB" dirty="0"/>
              <a:t>Care home worker and nurse</a:t>
            </a:r>
          </a:p>
        </p:txBody>
      </p:sp>
      <p:pic>
        <p:nvPicPr>
          <p:cNvPr id="6" name="Picture 5" descr="A picture containing diagram&#10;&#10;Description automatically generated">
            <a:extLst>
              <a:ext uri="{FF2B5EF4-FFF2-40B4-BE49-F238E27FC236}">
                <a16:creationId xmlns:a16="http://schemas.microsoft.com/office/drawing/2014/main" id="{10C8B06D-C16B-6187-BD87-ADF44ECF7B91}"/>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892012" y="926343"/>
            <a:ext cx="1534654" cy="32828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Graphical user interface, text, application, email&#10;&#10;Description automatically generated">
            <a:extLst>
              <a:ext uri="{FF2B5EF4-FFF2-40B4-BE49-F238E27FC236}">
                <a16:creationId xmlns:a16="http://schemas.microsoft.com/office/drawing/2014/main" id="{FCFBA943-F117-72AF-3874-8EE08277B327}"/>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883361" y="1484212"/>
            <a:ext cx="1470975" cy="30596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Text&#10;&#10;Description automatically generated with low confidence">
            <a:extLst>
              <a:ext uri="{FF2B5EF4-FFF2-40B4-BE49-F238E27FC236}">
                <a16:creationId xmlns:a16="http://schemas.microsoft.com/office/drawing/2014/main" id="{CF150BD4-1989-CB05-3AC7-96251ED886BD}"/>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773445" y="926343"/>
            <a:ext cx="1273875" cy="2851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Content Placeholder 5" descr="Timeline&#10;&#10;Description automatically generated with low confidence">
            <a:extLst>
              <a:ext uri="{FF2B5EF4-FFF2-40B4-BE49-F238E27FC236}">
                <a16:creationId xmlns:a16="http://schemas.microsoft.com/office/drawing/2014/main" id="{C41603A4-021F-D87C-F5FC-224F10880DAF}"/>
              </a:ext>
            </a:extLst>
          </p:cNvPr>
          <p:cNvPicPr>
            <a:picLocks noGrp="1" noChangeAspect="1"/>
          </p:cNvPicPr>
          <p:nvPr>
            <p:ph sz="quarter" idx="12"/>
          </p:nvPr>
        </p:nvPicPr>
        <p:blipFill>
          <a:blip r:embed="rId9" r:link="rId10" cstate="print">
            <a:extLst>
              <a:ext uri="{28A0092B-C50C-407E-A947-70E740481C1C}">
                <a14:useLocalDpi xmlns:a14="http://schemas.microsoft.com/office/drawing/2010/main" val="0"/>
              </a:ext>
            </a:extLst>
          </a:blip>
          <a:stretch>
            <a:fillRect/>
          </a:stretch>
        </p:blipFill>
        <p:spPr bwMode="auto">
          <a:xfrm>
            <a:off x="3308854" y="1660707"/>
            <a:ext cx="1390975" cy="30596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Content Placeholder 5" descr="Timeline&#10;&#10;Description automatically generated with low confidence">
            <a:extLst>
              <a:ext uri="{FF2B5EF4-FFF2-40B4-BE49-F238E27FC236}">
                <a16:creationId xmlns:a16="http://schemas.microsoft.com/office/drawing/2014/main" id="{A4BDE72D-4449-CB19-3976-476A69FB3DFC}"/>
              </a:ext>
            </a:extLst>
          </p:cNvPr>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bwMode="auto">
          <a:xfrm>
            <a:off x="723944" y="1149543"/>
            <a:ext cx="1585107" cy="33943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2">
            <a:extLst>
              <a:ext uri="{FF2B5EF4-FFF2-40B4-BE49-F238E27FC236}">
                <a16:creationId xmlns:a16="http://schemas.microsoft.com/office/drawing/2014/main" id="{C83196F5-ED29-9423-D837-84D910E1A7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759" y="1149543"/>
            <a:ext cx="1570291" cy="339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234710A-6746-FE9B-351F-A5736FD6D34B}"/>
              </a:ext>
            </a:extLst>
          </p:cNvPr>
          <p:cNvPicPr>
            <a:picLocks noChangeAspect="1"/>
          </p:cNvPicPr>
          <p:nvPr/>
        </p:nvPicPr>
        <p:blipFill>
          <a:blip r:embed="rId12"/>
          <a:stretch>
            <a:fillRect/>
          </a:stretch>
        </p:blipFill>
        <p:spPr>
          <a:xfrm>
            <a:off x="8079192" y="93368"/>
            <a:ext cx="714475" cy="1390844"/>
          </a:xfrm>
          <a:prstGeom prst="rect">
            <a:avLst/>
          </a:prstGeom>
        </p:spPr>
      </p:pic>
      <p:pic>
        <p:nvPicPr>
          <p:cNvPr id="12" name="Picture 11">
            <a:extLst>
              <a:ext uri="{FF2B5EF4-FFF2-40B4-BE49-F238E27FC236}">
                <a16:creationId xmlns:a16="http://schemas.microsoft.com/office/drawing/2014/main" id="{37BAD06A-C0FE-23E5-A42D-6E6AC48DE3EB}"/>
              </a:ext>
            </a:extLst>
          </p:cNvPr>
          <p:cNvPicPr>
            <a:picLocks noChangeAspect="1"/>
          </p:cNvPicPr>
          <p:nvPr/>
        </p:nvPicPr>
        <p:blipFill>
          <a:blip r:embed="rId13"/>
          <a:stretch>
            <a:fillRect/>
          </a:stretch>
        </p:blipFill>
        <p:spPr>
          <a:xfrm>
            <a:off x="8117297" y="1651773"/>
            <a:ext cx="638264" cy="1362265"/>
          </a:xfrm>
          <a:prstGeom prst="rect">
            <a:avLst/>
          </a:prstGeom>
        </p:spPr>
      </p:pic>
    </p:spTree>
    <p:extLst>
      <p:ext uri="{BB962C8B-B14F-4D97-AF65-F5344CB8AC3E}">
        <p14:creationId xmlns:p14="http://schemas.microsoft.com/office/powerpoint/2010/main" val="297561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D41B-D276-6B8D-B630-BDC9D389E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81E09-633A-8502-AD3C-532CE95F4387}"/>
              </a:ext>
            </a:extLst>
          </p:cNvPr>
          <p:cNvSpPr>
            <a:spLocks noGrp="1"/>
          </p:cNvSpPr>
          <p:nvPr>
            <p:ph type="title"/>
          </p:nvPr>
        </p:nvSpPr>
        <p:spPr/>
        <p:txBody>
          <a:bodyPr/>
          <a:lstStyle/>
          <a:p>
            <a:r>
              <a:rPr lang="en-GB" dirty="0"/>
              <a:t>Care home worker and nurse</a:t>
            </a:r>
          </a:p>
        </p:txBody>
      </p:sp>
      <p:pic>
        <p:nvPicPr>
          <p:cNvPr id="10" name="Picture 9">
            <a:extLst>
              <a:ext uri="{FF2B5EF4-FFF2-40B4-BE49-F238E27FC236}">
                <a16:creationId xmlns:a16="http://schemas.microsoft.com/office/drawing/2014/main" id="{6F1DD7A4-CDD3-731B-04F9-C91134002A2B}"/>
              </a:ext>
            </a:extLst>
          </p:cNvPr>
          <p:cNvPicPr>
            <a:picLocks noChangeAspect="1"/>
          </p:cNvPicPr>
          <p:nvPr/>
        </p:nvPicPr>
        <p:blipFill>
          <a:blip r:embed="rId3"/>
          <a:stretch>
            <a:fillRect/>
          </a:stretch>
        </p:blipFill>
        <p:spPr>
          <a:xfrm>
            <a:off x="216261" y="1019908"/>
            <a:ext cx="5157598" cy="3657600"/>
          </a:xfrm>
          <a:prstGeom prst="rect">
            <a:avLst/>
          </a:prstGeom>
          <a:ln>
            <a:solidFill>
              <a:srgbClr val="000000"/>
            </a:solidFill>
          </a:ln>
        </p:spPr>
      </p:pic>
      <p:pic>
        <p:nvPicPr>
          <p:cNvPr id="12" name="Picture 11">
            <a:extLst>
              <a:ext uri="{FF2B5EF4-FFF2-40B4-BE49-F238E27FC236}">
                <a16:creationId xmlns:a16="http://schemas.microsoft.com/office/drawing/2014/main" id="{FAD56019-FC51-7BC7-1956-5E17A975723E}"/>
              </a:ext>
            </a:extLst>
          </p:cNvPr>
          <p:cNvPicPr>
            <a:picLocks noChangeAspect="1"/>
          </p:cNvPicPr>
          <p:nvPr/>
        </p:nvPicPr>
        <p:blipFill>
          <a:blip r:embed="rId4"/>
          <a:stretch>
            <a:fillRect/>
          </a:stretch>
        </p:blipFill>
        <p:spPr>
          <a:xfrm>
            <a:off x="1759387" y="1019908"/>
            <a:ext cx="5387001" cy="3479656"/>
          </a:xfrm>
          <a:prstGeom prst="rect">
            <a:avLst/>
          </a:prstGeom>
          <a:ln>
            <a:solidFill>
              <a:srgbClr val="000000"/>
            </a:solidFill>
          </a:ln>
        </p:spPr>
      </p:pic>
      <p:pic>
        <p:nvPicPr>
          <p:cNvPr id="14" name="Picture 13">
            <a:extLst>
              <a:ext uri="{FF2B5EF4-FFF2-40B4-BE49-F238E27FC236}">
                <a16:creationId xmlns:a16="http://schemas.microsoft.com/office/drawing/2014/main" id="{B59D1E86-4348-8363-2029-0CB634E8B9DC}"/>
              </a:ext>
            </a:extLst>
          </p:cNvPr>
          <p:cNvPicPr>
            <a:picLocks noChangeAspect="1"/>
          </p:cNvPicPr>
          <p:nvPr/>
        </p:nvPicPr>
        <p:blipFill>
          <a:blip r:embed="rId5"/>
          <a:stretch>
            <a:fillRect/>
          </a:stretch>
        </p:blipFill>
        <p:spPr>
          <a:xfrm>
            <a:off x="5458265" y="931119"/>
            <a:ext cx="3094230" cy="4034776"/>
          </a:xfrm>
          <a:prstGeom prst="rect">
            <a:avLst/>
          </a:prstGeom>
          <a:ln>
            <a:solidFill>
              <a:srgbClr val="000000"/>
            </a:solidFill>
          </a:ln>
        </p:spPr>
      </p:pic>
      <p:pic>
        <p:nvPicPr>
          <p:cNvPr id="4" name="Picture 3">
            <a:extLst>
              <a:ext uri="{FF2B5EF4-FFF2-40B4-BE49-F238E27FC236}">
                <a16:creationId xmlns:a16="http://schemas.microsoft.com/office/drawing/2014/main" id="{61E98F57-5860-D9BA-23B2-67E8231FD503}"/>
              </a:ext>
            </a:extLst>
          </p:cNvPr>
          <p:cNvPicPr>
            <a:picLocks noChangeAspect="1"/>
          </p:cNvPicPr>
          <p:nvPr/>
        </p:nvPicPr>
        <p:blipFill>
          <a:blip r:embed="rId6"/>
          <a:stretch>
            <a:fillRect/>
          </a:stretch>
        </p:blipFill>
        <p:spPr>
          <a:xfrm>
            <a:off x="3685736" y="2321169"/>
            <a:ext cx="4951829" cy="1710441"/>
          </a:xfrm>
          <a:prstGeom prst="rect">
            <a:avLst/>
          </a:prstGeom>
          <a:ln>
            <a:solidFill>
              <a:schemeClr val="accent1"/>
            </a:solidFill>
          </a:ln>
        </p:spPr>
      </p:pic>
    </p:spTree>
    <p:extLst>
      <p:ext uri="{BB962C8B-B14F-4D97-AF65-F5344CB8AC3E}">
        <p14:creationId xmlns:p14="http://schemas.microsoft.com/office/powerpoint/2010/main" val="41063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24861D-327A-C07A-D957-BD6EE4591FC4}"/>
              </a:ext>
            </a:extLst>
          </p:cNvPr>
          <p:cNvPicPr>
            <a:picLocks noChangeAspect="1"/>
          </p:cNvPicPr>
          <p:nvPr/>
        </p:nvPicPr>
        <p:blipFill>
          <a:blip r:embed="rId3"/>
          <a:stretch>
            <a:fillRect/>
          </a:stretch>
        </p:blipFill>
        <p:spPr>
          <a:xfrm>
            <a:off x="7985759" y="880019"/>
            <a:ext cx="1078677" cy="1809841"/>
          </a:xfrm>
          <a:prstGeom prst="rect">
            <a:avLst/>
          </a:prstGeom>
        </p:spPr>
      </p:pic>
      <p:sp>
        <p:nvSpPr>
          <p:cNvPr id="2" name="Title 1">
            <a:extLst>
              <a:ext uri="{FF2B5EF4-FFF2-40B4-BE49-F238E27FC236}">
                <a16:creationId xmlns:a16="http://schemas.microsoft.com/office/drawing/2014/main" id="{899FC18E-BA47-F030-5AD8-736F5962171D}"/>
              </a:ext>
            </a:extLst>
          </p:cNvPr>
          <p:cNvSpPr>
            <a:spLocks noGrp="1"/>
          </p:cNvSpPr>
          <p:nvPr>
            <p:ph type="title"/>
          </p:nvPr>
        </p:nvSpPr>
        <p:spPr>
          <a:xfrm>
            <a:off x="126878" y="189249"/>
            <a:ext cx="8488800" cy="375571"/>
          </a:xfrm>
        </p:spPr>
        <p:txBody>
          <a:bodyPr/>
          <a:lstStyle/>
          <a:p>
            <a:r>
              <a:rPr lang="en-GB" dirty="0"/>
              <a:t>Flow navigation hub – nurses and call handlers</a:t>
            </a:r>
          </a:p>
        </p:txBody>
      </p:sp>
      <p:pic>
        <p:nvPicPr>
          <p:cNvPr id="6" name="Picture 5">
            <a:extLst>
              <a:ext uri="{FF2B5EF4-FFF2-40B4-BE49-F238E27FC236}">
                <a16:creationId xmlns:a16="http://schemas.microsoft.com/office/drawing/2014/main" id="{19404B38-F772-EF08-AF89-28E2D72E8D41}"/>
              </a:ext>
            </a:extLst>
          </p:cNvPr>
          <p:cNvPicPr>
            <a:picLocks noChangeAspect="1"/>
          </p:cNvPicPr>
          <p:nvPr/>
        </p:nvPicPr>
        <p:blipFill>
          <a:blip r:embed="rId4"/>
          <a:stretch>
            <a:fillRect/>
          </a:stretch>
        </p:blipFill>
        <p:spPr>
          <a:xfrm>
            <a:off x="0" y="774561"/>
            <a:ext cx="5239481" cy="3915321"/>
          </a:xfrm>
          <a:prstGeom prst="rect">
            <a:avLst/>
          </a:prstGeom>
          <a:ln>
            <a:solidFill>
              <a:srgbClr val="000000"/>
            </a:solidFill>
          </a:ln>
        </p:spPr>
      </p:pic>
      <p:pic>
        <p:nvPicPr>
          <p:cNvPr id="8" name="Picture 7">
            <a:extLst>
              <a:ext uri="{FF2B5EF4-FFF2-40B4-BE49-F238E27FC236}">
                <a16:creationId xmlns:a16="http://schemas.microsoft.com/office/drawing/2014/main" id="{2599BAEA-3D57-C868-E50A-D2665944EA3A}"/>
              </a:ext>
            </a:extLst>
          </p:cNvPr>
          <p:cNvPicPr>
            <a:picLocks noChangeAspect="1"/>
          </p:cNvPicPr>
          <p:nvPr/>
        </p:nvPicPr>
        <p:blipFill>
          <a:blip r:embed="rId5"/>
          <a:stretch>
            <a:fillRect/>
          </a:stretch>
        </p:blipFill>
        <p:spPr>
          <a:xfrm>
            <a:off x="1481209" y="1071987"/>
            <a:ext cx="5191850" cy="2810267"/>
          </a:xfrm>
          <a:prstGeom prst="rect">
            <a:avLst/>
          </a:prstGeom>
          <a:ln>
            <a:solidFill>
              <a:srgbClr val="000000"/>
            </a:solidFill>
          </a:ln>
        </p:spPr>
      </p:pic>
      <p:pic>
        <p:nvPicPr>
          <p:cNvPr id="10" name="Picture 9">
            <a:extLst>
              <a:ext uri="{FF2B5EF4-FFF2-40B4-BE49-F238E27FC236}">
                <a16:creationId xmlns:a16="http://schemas.microsoft.com/office/drawing/2014/main" id="{2FB9B5D9-E7BE-8D41-5992-5D8C8DDFBA1E}"/>
              </a:ext>
            </a:extLst>
          </p:cNvPr>
          <p:cNvPicPr>
            <a:picLocks noChangeAspect="1"/>
          </p:cNvPicPr>
          <p:nvPr/>
        </p:nvPicPr>
        <p:blipFill>
          <a:blip r:embed="rId6"/>
          <a:stretch>
            <a:fillRect/>
          </a:stretch>
        </p:blipFill>
        <p:spPr>
          <a:xfrm>
            <a:off x="2667372" y="1796260"/>
            <a:ext cx="5144218" cy="2257740"/>
          </a:xfrm>
          <a:prstGeom prst="rect">
            <a:avLst/>
          </a:prstGeom>
          <a:ln>
            <a:solidFill>
              <a:srgbClr val="000000"/>
            </a:solidFill>
          </a:ln>
        </p:spPr>
      </p:pic>
      <p:pic>
        <p:nvPicPr>
          <p:cNvPr id="12" name="Picture 11">
            <a:extLst>
              <a:ext uri="{FF2B5EF4-FFF2-40B4-BE49-F238E27FC236}">
                <a16:creationId xmlns:a16="http://schemas.microsoft.com/office/drawing/2014/main" id="{FE8B4018-3C7B-0999-0C8F-F9315A62957B}"/>
              </a:ext>
            </a:extLst>
          </p:cNvPr>
          <p:cNvPicPr>
            <a:picLocks noChangeAspect="1"/>
          </p:cNvPicPr>
          <p:nvPr/>
        </p:nvPicPr>
        <p:blipFill>
          <a:blip r:embed="rId7"/>
          <a:stretch>
            <a:fillRect/>
          </a:stretch>
        </p:blipFill>
        <p:spPr>
          <a:xfrm>
            <a:off x="3824956" y="2343423"/>
            <a:ext cx="5172797" cy="2391109"/>
          </a:xfrm>
          <a:prstGeom prst="rect">
            <a:avLst/>
          </a:prstGeom>
          <a:ln>
            <a:solidFill>
              <a:srgbClr val="000000"/>
            </a:solidFill>
          </a:ln>
        </p:spPr>
      </p:pic>
    </p:spTree>
    <p:extLst>
      <p:ext uri="{BB962C8B-B14F-4D97-AF65-F5344CB8AC3E}">
        <p14:creationId xmlns:p14="http://schemas.microsoft.com/office/powerpoint/2010/main" val="1361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0fc823-f927-4b13-b746-572312a1c935"/>
    <b0997d7f6f2b4bc7890c40ab47985429 xmlns="c90fc823-f927-4b13-b746-572312a1c935">
      <Terms xmlns="http://schemas.microsoft.com/office/infopath/2007/PartnerControls"/>
    </b0997d7f6f2b4bc7890c40ab4798542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 Document" ma:contentTypeID="0x0101009B9C30850FF64BE98BE1A18B621E9B38003B8DD66EA2A6EA4EA63CA2150F833E3B" ma:contentTypeVersion="5" ma:contentTypeDescription="Base Document" ma:contentTypeScope="" ma:versionID="9dadf323e77ca7c0ca63a5107764fc89">
  <xsd:schema xmlns:xsd="http://www.w3.org/2001/XMLSchema" xmlns:xs="http://www.w3.org/2001/XMLSchema" xmlns:p="http://schemas.microsoft.com/office/2006/metadata/properties" xmlns:ns1="c90fc823-f927-4b13-b746-572312a1c935" xmlns:ns3="54fb642d-8df1-4a40-b81f-b7c7f28e2e7f" targetNamespace="http://schemas.microsoft.com/office/2006/metadata/properties" ma:root="true" ma:fieldsID="dcfd87a868d966f591bab925489a6202" ns1:_="" ns3:_="">
    <xsd:import namespace="c90fc823-f927-4b13-b746-572312a1c935"/>
    <xsd:import namespace="54fb642d-8df1-4a40-b81f-b7c7f28e2e7f"/>
    <xsd:element name="properties">
      <xsd:complexType>
        <xsd:sequence>
          <xsd:element name="documentManagement">
            <xsd:complexType>
              <xsd:all>
                <xsd:element ref="ns1:b0997d7f6f2b4bc7890c40ab47985429" minOccurs="0"/>
                <xsd:element ref="ns1:TaxCatchAll" minOccurs="0"/>
                <xsd:element ref="ns1: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fc823-f927-4b13-b746-572312a1c935" elementFormDefault="qualified">
    <xsd:import namespace="http://schemas.microsoft.com/office/2006/documentManagement/types"/>
    <xsd:import namespace="http://schemas.microsoft.com/office/infopath/2007/PartnerControls"/>
    <xsd:element name="b0997d7f6f2b4bc7890c40ab47985429" ma:index="8" nillable="true" ma:taxonomy="true" ma:internalName="b0997d7f6f2b4bc7890c40ab47985429" ma:taxonomyFieldName="Departments" ma:displayName="Departments" ma:fieldId="{b0997d7f-6f2b-4bc7-890c-40ab47985429}" ma:sspId="12ec0724-cfef-4554-94cf-02961d342542" ma:termSetId="184a1858-4a21-4b18-a878-30e190b7640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f5b355e-5b78-4275-9d55-722e430928fb}" ma:internalName="TaxCatchAll" ma:showField="CatchAllData" ma:web="c90fc823-f927-4b13-b746-572312a1c93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f5b355e-5b78-4275-9d55-722e430928fb}" ma:internalName="TaxCatchAllLabel" ma:readOnly="true" ma:showField="CatchAllDataLabel" ma:web="c90fc823-f927-4b13-b746-572312a1c9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fb642d-8df1-4a40-b81f-b7c7f28e2e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FCB93-7797-4234-8677-9CD568EECFE0}">
  <ds:schemaRefs>
    <ds:schemaRef ds:uri="http://schemas.openxmlformats.org/package/2006/metadata/core-properties"/>
    <ds:schemaRef ds:uri="http://www.w3.org/XML/1998/namespace"/>
    <ds:schemaRef ds:uri="http://purl.org/dc/terms/"/>
    <ds:schemaRef ds:uri="c90fc823-f927-4b13-b746-572312a1c935"/>
    <ds:schemaRef ds:uri="http://schemas.microsoft.com/office/2006/metadata/properties"/>
    <ds:schemaRef ds:uri="http://schemas.microsoft.com/office/infopath/2007/PartnerControls"/>
    <ds:schemaRef ds:uri="http://schemas.microsoft.com/office/2006/documentManagement/types"/>
    <ds:schemaRef ds:uri="54fb642d-8df1-4a40-b81f-b7c7f28e2e7f"/>
    <ds:schemaRef ds:uri="http://purl.org/dc/dcmitype/"/>
    <ds:schemaRef ds:uri="http://purl.org/dc/elements/1.1/"/>
  </ds:schemaRefs>
</ds:datastoreItem>
</file>

<file path=customXml/itemProps2.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3.xml><?xml version="1.0" encoding="utf-8"?>
<ds:datastoreItem xmlns:ds="http://schemas.openxmlformats.org/officeDocument/2006/customXml" ds:itemID="{A9398AF7-984C-4DEE-AD49-82C5CF3AC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fc823-f927-4b13-b746-572312a1c935"/>
    <ds:schemaRef ds:uri="54fb642d-8df1-4a40-b81f-b7c7f28e2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who we are what we do</Template>
  <TotalTime>6225</TotalTime>
  <Words>1117</Words>
  <Application>Microsoft Office PowerPoint</Application>
  <PresentationFormat>On-screen Show (16:9)</PresentationFormat>
  <Paragraphs>105</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sofia-pro</vt:lpstr>
      <vt:lpstr>sofia-pro-soft</vt:lpstr>
      <vt:lpstr>1_Office Theme</vt:lpstr>
      <vt:lpstr>2_Office Theme</vt:lpstr>
      <vt:lpstr>PowerPoint Presentation</vt:lpstr>
      <vt:lpstr> What is the Right Decision Service?</vt:lpstr>
      <vt:lpstr>PowerPoint Presentation</vt:lpstr>
      <vt:lpstr>PowerPoint Presentation</vt:lpstr>
      <vt:lpstr>Medical profiles</vt:lpstr>
      <vt:lpstr>Start of the story</vt:lpstr>
      <vt:lpstr>Care home worker and nurse</vt:lpstr>
      <vt:lpstr>Care home worker and nurse</vt:lpstr>
      <vt:lpstr>Flow navigation hub – nurses and call handlers</vt:lpstr>
      <vt:lpstr>Inpatient stay – junior doctor and nurses</vt:lpstr>
      <vt:lpstr>Service improvement managers</vt:lpstr>
      <vt:lpstr>Discharge to primary care – GP &amp; Practice pharmacist</vt:lpstr>
      <vt:lpstr>Primary care -George</vt:lpstr>
      <vt:lpstr>Giving Ailie and George a voice in shared decisions</vt:lpstr>
      <vt:lpstr>Supporting all partners in care</vt:lpstr>
      <vt:lpstr>PowerPoint Presentation</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what we do</dc:title>
  <dc:creator>Kenneth Miller</dc:creator>
  <cp:lastModifiedBy>Ann Wales (NHS Healthcare Improvement Scotland)</cp:lastModifiedBy>
  <cp:revision>134</cp:revision>
  <cp:lastPrinted>2017-09-06T13:57:19Z</cp:lastPrinted>
  <dcterms:created xsi:type="dcterms:W3CDTF">2017-08-22T14:27:19Z</dcterms:created>
  <dcterms:modified xsi:type="dcterms:W3CDTF">2025-03-17T21:39:55Z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0x0101009B9C30850FF64BE98BE1A18B621E9B38003B8DD66EA2A6EA4EA63CA2150F833E3B</vt:lpwstr>
  </property>
  <property fmtid="{D5CDD505-2E9C-101B-9397-08002B2CF9AE}" pid="3" name="Departments">
    <vt:lpwstr/>
  </property>
</Properties>
</file>