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D13072-7340-404C-9DFB-81046D21E2E5}" v="12" dt="2025-08-22T13:51:04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81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4EB63-EF0A-D48C-1E8C-35EE6FABE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C23E2B-9DD2-CDC1-FD4A-454473EA5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428F0-F18F-F8B5-829F-8C72138D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829D9-ADC9-DB2D-ECA5-78A39E9E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A59AC-559C-A7EC-E632-5946241B6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31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3E2C-F973-0A2F-EBB6-ADF9EA016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CF92F-C9E7-78BD-2D4B-71C57C800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8D57E-1A13-0940-7F12-3EEB325E1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50FF-67F5-1D28-5F79-58B00FA6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07505-377B-A322-69D4-4F35DA155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76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0A31ED-A150-03BD-86B5-16851BAE9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03D2D-476A-351B-05FA-1E7C60FA0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3C0DA-82B4-8AB8-F743-8FA41947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C99F4-A2AF-EE05-6C53-2C5808A7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6C684-5D2A-52A4-DE59-A307A68BF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61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93A04-3A55-99E3-3EFA-7FEBAE351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6CFC1-0E0F-E96B-558A-770167117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4BC65-9A87-9672-40B8-F0551285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C828A-F9A3-7DAE-D3C9-38789FBB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24435-FA43-366E-3B07-789CCA59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16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ABB1-09D6-AFFA-73F0-7B99AA67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36F789-1A05-C206-9AD9-88DE1F11D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04EC3-F74E-50A8-5CAE-EF30A8ED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7E2D9-0A41-3088-4F65-105C401A8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1E193-A110-3E8C-6E66-2C6FA827B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87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B9BD7-4DC6-8BE6-DE40-1292DCF14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77607-2BCB-6ED7-3A7C-D8A777788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E6A67-A21D-CE31-0DBF-959AC83D2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C32E7-7C25-05A4-ABFE-4FB1461E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98AF3-488B-1BC1-44A3-C7594E5BF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2D8235-8DCD-FFB2-8562-6C0C3E561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472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B3C1A-288D-3641-C6E1-D0083BB8C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6F167-291A-02A3-672C-1498B8C1B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7E04C-EFFA-EF23-4FB2-442E63A79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ED64B1-9E85-231A-490C-FBB3120AF8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EC40A5-35E1-A680-043D-461557F79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74537-1138-F491-4136-6042FF3C2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CB337-7A25-4006-09CB-7F9C0480F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88387A-4BD2-8CAF-B003-B986D050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091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0813-631E-E729-2E18-11F5CD56B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EA7E13-4617-2197-D83A-A5839008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6FDF6-1256-D798-222D-DB8B7A4D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7916F-5D5B-A64B-AFB5-AB94F3E9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5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54FAA9-BFC4-5EC4-D914-2D3BD9F0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93E518-5561-75B2-E48D-3C4BBDD9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600AF-5721-B09D-0969-66F566AC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0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9F891-C7A3-2249-DDFE-88A20C81E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A99CC-F2C5-1EB7-B20C-1B40F5505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2FB95-2B43-BB0B-847E-3A90A4C43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662E2-A986-5B2E-F0B8-17C99CFC0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FC71C-984B-4F56-E27F-DF605A9C9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F493D-4F96-AF83-81D8-7A827105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45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54C45-F497-A1A6-C3D5-6C7E9FAB8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66875A-EB00-EDD5-21B9-DE395BAF7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8CCB1-2B38-B1E4-FB49-828562464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907CC-FB7C-CAB8-7E58-BA618DB3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010F4-7E1B-59CD-6A38-D927C912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98506-8206-ACB9-70B2-DDD27AEC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1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D1A032-2436-3983-5412-F510F36D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F1B55-AD6C-9249-FD91-F504B048D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FFFE3-5CD6-DF1A-9E25-8F1789E87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150BA-18F5-4473-AC0C-3D47A9800EAC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447C6-B32F-2A72-F230-A293759A6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FDAAF-C76D-0FB9-575F-67C18BC2F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B129A4-A624-4274-80AA-C5D3BBEC2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6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FF691162-ABD3-3B6D-717B-3B5BD5CFACEA}"/>
              </a:ext>
            </a:extLst>
          </p:cNvPr>
          <p:cNvSpPr txBox="1"/>
          <p:nvPr/>
        </p:nvSpPr>
        <p:spPr>
          <a:xfrm>
            <a:off x="476250" y="1253313"/>
            <a:ext cx="2862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ptos" panose="020B0004020202020204" pitchFamily="34" charset="0"/>
              <a:buChar char="–"/>
            </a:pPr>
            <a:r>
              <a:rPr lang="en-GB" sz="1600" b="1" dirty="0"/>
              <a:t>a short-acting </a:t>
            </a:r>
            <a:r>
              <a:rPr lang="en-GB" sz="1600" b="1"/>
              <a:t>reliever only, </a:t>
            </a:r>
            <a:endParaRPr lang="en-GB" sz="1600" b="1" dirty="0"/>
          </a:p>
          <a:p>
            <a:pPr marL="180975"/>
            <a:r>
              <a:rPr lang="en-GB" sz="1600" dirty="0"/>
              <a:t>you may be given</a:t>
            </a:r>
          </a:p>
        </p:txBody>
      </p:sp>
      <p:sp>
        <p:nvSpPr>
          <p:cNvPr id="38" name="Arrow: Down 37">
            <a:extLst>
              <a:ext uri="{FF2B5EF4-FFF2-40B4-BE49-F238E27FC236}">
                <a16:creationId xmlns:a16="http://schemas.microsoft.com/office/drawing/2014/main" id="{222736DD-DC4C-AFB9-6756-BDB640C107D6}"/>
              </a:ext>
            </a:extLst>
          </p:cNvPr>
          <p:cNvSpPr/>
          <p:nvPr/>
        </p:nvSpPr>
        <p:spPr>
          <a:xfrm>
            <a:off x="5974249" y="3438076"/>
            <a:ext cx="289367" cy="114670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1A01424B-9CF8-15A9-FAC5-525593F765DA}"/>
              </a:ext>
            </a:extLst>
          </p:cNvPr>
          <p:cNvSpPr/>
          <p:nvPr/>
        </p:nvSpPr>
        <p:spPr>
          <a:xfrm>
            <a:off x="5993298" y="5054428"/>
            <a:ext cx="289367" cy="105726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B420C664-4EDD-7FA7-97E4-E3D70AC4A0A6}"/>
              </a:ext>
            </a:extLst>
          </p:cNvPr>
          <p:cNvSpPr/>
          <p:nvPr/>
        </p:nvSpPr>
        <p:spPr>
          <a:xfrm>
            <a:off x="5959329" y="1821945"/>
            <a:ext cx="289367" cy="10150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Down 33">
            <a:extLst>
              <a:ext uri="{FF2B5EF4-FFF2-40B4-BE49-F238E27FC236}">
                <a16:creationId xmlns:a16="http://schemas.microsoft.com/office/drawing/2014/main" id="{942ABD7A-C1B5-0A64-5AB7-58755ACDD737}"/>
              </a:ext>
            </a:extLst>
          </p:cNvPr>
          <p:cNvSpPr/>
          <p:nvPr/>
        </p:nvSpPr>
        <p:spPr>
          <a:xfrm>
            <a:off x="9130792" y="755018"/>
            <a:ext cx="289367" cy="209680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EB50F0E-B72C-1790-B2E5-97BEB58A220F}"/>
              </a:ext>
            </a:extLst>
          </p:cNvPr>
          <p:cNvSpPr/>
          <p:nvPr/>
        </p:nvSpPr>
        <p:spPr>
          <a:xfrm>
            <a:off x="4843485" y="274437"/>
            <a:ext cx="5774489" cy="469645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19072-DE5D-2E55-AFAC-F1854EAFDA25}"/>
              </a:ext>
            </a:extLst>
          </p:cNvPr>
          <p:cNvSpPr txBox="1"/>
          <p:nvPr/>
        </p:nvSpPr>
        <p:spPr>
          <a:xfrm>
            <a:off x="4992035" y="363347"/>
            <a:ext cx="4776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 are newly diagnosed, you will be given: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08ECEF-5EDE-2185-0A15-B7E80793D6C2}"/>
              </a:ext>
            </a:extLst>
          </p:cNvPr>
          <p:cNvSpPr/>
          <p:nvPr/>
        </p:nvSpPr>
        <p:spPr>
          <a:xfrm>
            <a:off x="4843485" y="1253504"/>
            <a:ext cx="2685737" cy="553653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325D3F-3076-697C-8F51-ACD626114253}"/>
              </a:ext>
            </a:extLst>
          </p:cNvPr>
          <p:cNvSpPr txBox="1"/>
          <p:nvPr/>
        </p:nvSpPr>
        <p:spPr>
          <a:xfrm>
            <a:off x="4917111" y="1360398"/>
            <a:ext cx="2440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AIR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F1C5F2D-0E62-6552-6A4A-E2EA7B371577}"/>
              </a:ext>
            </a:extLst>
          </p:cNvPr>
          <p:cNvSpPr/>
          <p:nvPr/>
        </p:nvSpPr>
        <p:spPr>
          <a:xfrm>
            <a:off x="4843485" y="2851829"/>
            <a:ext cx="5774489" cy="577172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5BB154-B2FB-3B15-5EC1-C1B96302148D}"/>
              </a:ext>
            </a:extLst>
          </p:cNvPr>
          <p:cNvSpPr txBox="1"/>
          <p:nvPr/>
        </p:nvSpPr>
        <p:spPr>
          <a:xfrm>
            <a:off x="4992035" y="2959716"/>
            <a:ext cx="5504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MART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3455501-4EC7-D3B8-3FFC-B533884DCD07}"/>
              </a:ext>
            </a:extLst>
          </p:cNvPr>
          <p:cNvSpPr/>
          <p:nvPr/>
        </p:nvSpPr>
        <p:spPr>
          <a:xfrm>
            <a:off x="7932979" y="853656"/>
            <a:ext cx="2684995" cy="58477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B534AB-F442-1411-AEF0-64273192DF50}"/>
              </a:ext>
            </a:extLst>
          </p:cNvPr>
          <p:cNvSpPr txBox="1"/>
          <p:nvPr/>
        </p:nvSpPr>
        <p:spPr>
          <a:xfrm>
            <a:off x="8055568" y="847791"/>
            <a:ext cx="2440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 have severe symptoms or flare-ups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2ACB545-51B2-FA44-0959-372D67732FF6}"/>
              </a:ext>
            </a:extLst>
          </p:cNvPr>
          <p:cNvSpPr/>
          <p:nvPr/>
        </p:nvSpPr>
        <p:spPr>
          <a:xfrm>
            <a:off x="4843485" y="5141283"/>
            <a:ext cx="2685737" cy="46964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ABF685-BC06-9B3D-354E-4226DA36AC6F}"/>
              </a:ext>
            </a:extLst>
          </p:cNvPr>
          <p:cNvSpPr txBox="1"/>
          <p:nvPr/>
        </p:nvSpPr>
        <p:spPr>
          <a:xfrm>
            <a:off x="4992035" y="5094745"/>
            <a:ext cx="2440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your asthma is not controlled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2B2B795-D8C1-C2C0-C967-A62D330C03D7}"/>
              </a:ext>
            </a:extLst>
          </p:cNvPr>
          <p:cNvSpPr/>
          <p:nvPr/>
        </p:nvSpPr>
        <p:spPr>
          <a:xfrm>
            <a:off x="4856104" y="6121216"/>
            <a:ext cx="2673119" cy="621310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199A52-717E-85B9-FB63-F827D6E52CD2}"/>
              </a:ext>
            </a:extLst>
          </p:cNvPr>
          <p:cNvSpPr txBox="1"/>
          <p:nvPr/>
        </p:nvSpPr>
        <p:spPr>
          <a:xfrm>
            <a:off x="4917110" y="6157751"/>
            <a:ext cx="2421239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You will be referred to a specialist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04F4412-0B01-4E9A-D055-11D7F0C41E4E}"/>
              </a:ext>
            </a:extLst>
          </p:cNvPr>
          <p:cNvSpPr/>
          <p:nvPr/>
        </p:nvSpPr>
        <p:spPr>
          <a:xfrm>
            <a:off x="400050" y="274437"/>
            <a:ext cx="3113241" cy="469645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19CEA5-6C3C-FC10-6148-EBB4B31804EA}"/>
              </a:ext>
            </a:extLst>
          </p:cNvPr>
          <p:cNvSpPr txBox="1"/>
          <p:nvPr/>
        </p:nvSpPr>
        <p:spPr>
          <a:xfrm>
            <a:off x="476250" y="347958"/>
            <a:ext cx="2857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If you are already taking: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58B661A-885D-9F11-DDC9-1E592ECEE919}"/>
              </a:ext>
            </a:extLst>
          </p:cNvPr>
          <p:cNvSpPr/>
          <p:nvPr/>
        </p:nvSpPr>
        <p:spPr>
          <a:xfrm>
            <a:off x="462317" y="1253312"/>
            <a:ext cx="3050486" cy="5847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08C12FB-03E1-0DC1-DD34-150E5F790858}"/>
              </a:ext>
            </a:extLst>
          </p:cNvPr>
          <p:cNvSpPr/>
          <p:nvPr/>
        </p:nvSpPr>
        <p:spPr>
          <a:xfrm>
            <a:off x="462317" y="2837444"/>
            <a:ext cx="3036551" cy="91295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DF71066-6627-E150-3C26-145ABD335D54}"/>
              </a:ext>
            </a:extLst>
          </p:cNvPr>
          <p:cNvSpPr txBox="1"/>
          <p:nvPr/>
        </p:nvSpPr>
        <p:spPr>
          <a:xfrm>
            <a:off x="476250" y="2882771"/>
            <a:ext cx="3036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ptos" panose="020B0004020202020204" pitchFamily="34" charset="0"/>
              <a:buChar char="–"/>
            </a:pPr>
            <a:r>
              <a:rPr lang="en-GB" sz="1600" b="1" dirty="0"/>
              <a:t>a preventer and a short-acting reliever, </a:t>
            </a:r>
          </a:p>
          <a:p>
            <a:pPr marL="180975"/>
            <a:r>
              <a:rPr lang="en-GB" sz="1600" dirty="0"/>
              <a:t>you may be given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7E8966F-5996-A193-8896-9FC0CFB5E63F}"/>
              </a:ext>
            </a:extLst>
          </p:cNvPr>
          <p:cNvSpPr/>
          <p:nvPr/>
        </p:nvSpPr>
        <p:spPr>
          <a:xfrm>
            <a:off x="4843485" y="4579129"/>
            <a:ext cx="2685737" cy="469645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21532F-FBC6-401C-5ED3-4885B861E40C}"/>
              </a:ext>
            </a:extLst>
          </p:cNvPr>
          <p:cNvSpPr txBox="1"/>
          <p:nvPr/>
        </p:nvSpPr>
        <p:spPr>
          <a:xfrm>
            <a:off x="5024449" y="4652264"/>
            <a:ext cx="23332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Higher dose of MART</a:t>
            </a:r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455C1BD0-ADCB-8D80-1660-87972E5CD64F}"/>
              </a:ext>
            </a:extLst>
          </p:cNvPr>
          <p:cNvSpPr/>
          <p:nvPr/>
        </p:nvSpPr>
        <p:spPr>
          <a:xfrm>
            <a:off x="5926238" y="753157"/>
            <a:ext cx="289367" cy="49082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FB0008D4-03C1-3B62-412E-CF01F2A56FAC}"/>
              </a:ext>
            </a:extLst>
          </p:cNvPr>
          <p:cNvSpPr/>
          <p:nvPr/>
        </p:nvSpPr>
        <p:spPr>
          <a:xfrm>
            <a:off x="4856104" y="1956899"/>
            <a:ext cx="2684996" cy="46964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B4BF13-2AF5-1F90-C270-D69C2195E220}"/>
              </a:ext>
            </a:extLst>
          </p:cNvPr>
          <p:cNvSpPr txBox="1"/>
          <p:nvPr/>
        </p:nvSpPr>
        <p:spPr>
          <a:xfrm>
            <a:off x="4891517" y="1917192"/>
            <a:ext cx="2541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your asthma is not controlled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F153BD2-B786-9D77-47E8-8F377E60A990}"/>
              </a:ext>
            </a:extLst>
          </p:cNvPr>
          <p:cNvSpPr/>
          <p:nvPr/>
        </p:nvSpPr>
        <p:spPr>
          <a:xfrm>
            <a:off x="4856104" y="3543951"/>
            <a:ext cx="2684996" cy="46964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DD0A67-7CFB-2886-A8B0-F5EC43D37E13}"/>
              </a:ext>
            </a:extLst>
          </p:cNvPr>
          <p:cNvSpPr txBox="1"/>
          <p:nvPr/>
        </p:nvSpPr>
        <p:spPr>
          <a:xfrm>
            <a:off x="4891517" y="3496482"/>
            <a:ext cx="2541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If your asthma is not controlled</a:t>
            </a: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85B36250-A556-F9B0-B492-BDA3B5069A3E}"/>
              </a:ext>
            </a:extLst>
          </p:cNvPr>
          <p:cNvSpPr/>
          <p:nvPr/>
        </p:nvSpPr>
        <p:spPr>
          <a:xfrm>
            <a:off x="3512802" y="1432566"/>
            <a:ext cx="1330683" cy="26638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1407F53B-E857-737B-54FB-F7FF116ED2D3}"/>
              </a:ext>
            </a:extLst>
          </p:cNvPr>
          <p:cNvSpPr/>
          <p:nvPr/>
        </p:nvSpPr>
        <p:spPr>
          <a:xfrm>
            <a:off x="3512801" y="3025457"/>
            <a:ext cx="1330683" cy="26638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6" name="Picture 45" descr="A green circle with a white outline of a hand giving a thumbs up&#10;&#10;Description automatically generated">
            <a:extLst>
              <a:ext uri="{FF2B5EF4-FFF2-40B4-BE49-F238E27FC236}">
                <a16:creationId xmlns:a16="http://schemas.microsoft.com/office/drawing/2014/main" id="{A7450B91-F62A-4437-A291-F793C6BC7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742" y="995701"/>
            <a:ext cx="636905" cy="636905"/>
          </a:xfrm>
          <a:prstGeom prst="rect">
            <a:avLst/>
          </a:prstGeom>
        </p:spPr>
      </p:pic>
      <p:pic>
        <p:nvPicPr>
          <p:cNvPr id="47" name="Picture 46" descr="A green circle with a white outline of a hand giving a thumbs up&#10;&#10;Description automatically generated">
            <a:extLst>
              <a:ext uri="{FF2B5EF4-FFF2-40B4-BE49-F238E27FC236}">
                <a16:creationId xmlns:a16="http://schemas.microsoft.com/office/drawing/2014/main" id="{065AC764-BEA7-EEF8-8A9C-A2B1F894F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550" y="2573782"/>
            <a:ext cx="636905" cy="636905"/>
          </a:xfrm>
          <a:prstGeom prst="rect">
            <a:avLst/>
          </a:prstGeom>
        </p:spPr>
      </p:pic>
      <p:pic>
        <p:nvPicPr>
          <p:cNvPr id="48" name="Picture 47" descr="A green circle with a white outline of a hand giving a thumbs up&#10;&#10;Description automatically generated">
            <a:extLst>
              <a:ext uri="{FF2B5EF4-FFF2-40B4-BE49-F238E27FC236}">
                <a16:creationId xmlns:a16="http://schemas.microsoft.com/office/drawing/2014/main" id="{24959A76-73BF-5EE3-8970-577328B17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179" y="4260676"/>
            <a:ext cx="636905" cy="636905"/>
          </a:xfrm>
          <a:prstGeom prst="rect">
            <a:avLst/>
          </a:prstGeom>
        </p:spPr>
      </p:pic>
      <p:pic>
        <p:nvPicPr>
          <p:cNvPr id="49" name="Picture 48" descr="A green circle with a white outline of a hand giving a thumbs up&#10;&#10;Description automatically generated">
            <a:extLst>
              <a:ext uri="{FF2B5EF4-FFF2-40B4-BE49-F238E27FC236}">
                <a16:creationId xmlns:a16="http://schemas.microsoft.com/office/drawing/2014/main" id="{21ED077B-4EE9-DDAB-2615-77EAB4E34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404" y="5821031"/>
            <a:ext cx="636905" cy="63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6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Healthcare Improvement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James (NHS Healthcare Improvement Scotland)</dc:creator>
  <cp:lastModifiedBy>Karen Graham (NHS Healthcare Improvement Scotland)</cp:lastModifiedBy>
  <cp:revision>3</cp:revision>
  <dcterms:created xsi:type="dcterms:W3CDTF">2025-08-22T10:26:16Z</dcterms:created>
  <dcterms:modified xsi:type="dcterms:W3CDTF">2025-09-01T10:03:20Z</dcterms:modified>
</cp:coreProperties>
</file>