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8" r:id="rId5"/>
    <p:sldId id="256" r:id="rId6"/>
    <p:sldId id="257" r:id="rId7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06DC96-E561-4BA4-87B3-22BC1BB0493A}" v="20" dt="2025-05-19T10:46:21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45" y="-2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589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132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2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90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96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06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59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12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89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5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14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7C963-7BEA-4141-8DEC-581751D53DF5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7D530-CD45-4956-ABC1-5EA240464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55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ightdecisions.scot.nhs.uk/right-decision-service-standard-operating-procedures/requesting-a-new-right-decisions-toolkit/" TargetMode="External"/><Relationship Id="rId2" Type="http://schemas.openxmlformats.org/officeDocument/2006/relationships/hyperlink" Target="https://forms.office.com/e/03HeYXc1D7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orms.office.com/e/n0WtH51KZ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ightdecisions.scot.nhs.uk/toolkitrequest" TargetMode="External"/><Relationship Id="rId2" Type="http://schemas.openxmlformats.org/officeDocument/2006/relationships/hyperlink" Target="https://forms.office.com/e/03HeYXc1D7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UUZpkVJxDY" TargetMode="External"/><Relationship Id="rId2" Type="http://schemas.openxmlformats.org/officeDocument/2006/relationships/hyperlink" Target="https://forms.office.com/e/UGQnBWSYF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D87E84D-4CAB-B93D-02AF-F55CE7BA4054}"/>
              </a:ext>
            </a:extLst>
          </p:cNvPr>
          <p:cNvCxnSpPr>
            <a:cxnSpLocks/>
          </p:cNvCxnSpPr>
          <p:nvPr/>
        </p:nvCxnSpPr>
        <p:spPr>
          <a:xfrm flipH="1">
            <a:off x="5855778" y="7308490"/>
            <a:ext cx="3082" cy="2763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C74E0E2-59FE-B7F9-4855-A6057E7D1B33}"/>
              </a:ext>
            </a:extLst>
          </p:cNvPr>
          <p:cNvCxnSpPr>
            <a:cxnSpLocks/>
          </p:cNvCxnSpPr>
          <p:nvPr/>
        </p:nvCxnSpPr>
        <p:spPr>
          <a:xfrm flipH="1">
            <a:off x="2773760" y="5861850"/>
            <a:ext cx="3082" cy="2763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9C3C401-5737-7F43-1672-DD0F19FB7FF1}"/>
              </a:ext>
            </a:extLst>
          </p:cNvPr>
          <p:cNvSpPr/>
          <p:nvPr/>
        </p:nvSpPr>
        <p:spPr>
          <a:xfrm>
            <a:off x="2020378" y="9685610"/>
            <a:ext cx="1506071" cy="71269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0" rtlCol="0" anchor="b" anchorCtr="0"/>
          <a:lstStyle/>
          <a:p>
            <a:pPr algn="ctr"/>
            <a:r>
              <a:rPr lang="en-GB" sz="1400" b="1">
                <a:solidFill>
                  <a:schemeClr val="tx1"/>
                </a:solidFill>
              </a:rPr>
              <a:t>FINISH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27D9DCE-6AB7-184B-EADC-D6D00A91F067}"/>
              </a:ext>
            </a:extLst>
          </p:cNvPr>
          <p:cNvSpPr/>
          <p:nvPr/>
        </p:nvSpPr>
        <p:spPr>
          <a:xfrm>
            <a:off x="3488454" y="1027531"/>
            <a:ext cx="1506071" cy="71269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GB" sz="1400" b="1">
                <a:solidFill>
                  <a:schemeClr val="tx1"/>
                </a:solidFill>
              </a:rPr>
              <a:t>START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F2DDB3-6F1F-4193-2314-E735E1A87349}"/>
              </a:ext>
            </a:extLst>
          </p:cNvPr>
          <p:cNvSpPr/>
          <p:nvPr/>
        </p:nvSpPr>
        <p:spPr>
          <a:xfrm>
            <a:off x="857055" y="349191"/>
            <a:ext cx="6168585" cy="5383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29C96E-9315-0373-E33E-9CDA8C5CAA29}"/>
              </a:ext>
            </a:extLst>
          </p:cNvPr>
          <p:cNvSpPr txBox="1"/>
          <p:nvPr/>
        </p:nvSpPr>
        <p:spPr>
          <a:xfrm>
            <a:off x="811679" y="408220"/>
            <a:ext cx="627548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i="0" dirty="0">
                <a:solidFill>
                  <a:srgbClr val="000000"/>
                </a:solidFill>
                <a:effectLst/>
              </a:rPr>
              <a:t>Right Decision Service: Process for the Development, Approval and Publication of new </a:t>
            </a:r>
            <a:r>
              <a:rPr lang="en-GB" sz="1400" b="1" dirty="0">
                <a:solidFill>
                  <a:srgbClr val="000000"/>
                </a:solidFill>
              </a:rPr>
              <a:t>Secondary Care </a:t>
            </a:r>
            <a:r>
              <a:rPr lang="en-GB" sz="1400" b="1" i="0" dirty="0">
                <a:solidFill>
                  <a:srgbClr val="000000"/>
                </a:solidFill>
                <a:effectLst/>
              </a:rPr>
              <a:t>guidelines in NHS </a:t>
            </a:r>
            <a:r>
              <a:rPr lang="en-GB" sz="1400" b="1" dirty="0">
                <a:solidFill>
                  <a:srgbClr val="000000"/>
                </a:solidFill>
              </a:rPr>
              <a:t>Lothian</a:t>
            </a:r>
            <a:endParaRPr lang="en-GB" sz="1400" dirty="0"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EFB9D4-2A0D-BB43-72DE-442E801FD59F}"/>
              </a:ext>
            </a:extLst>
          </p:cNvPr>
          <p:cNvSpPr/>
          <p:nvPr/>
        </p:nvSpPr>
        <p:spPr>
          <a:xfrm>
            <a:off x="2566405" y="3702584"/>
            <a:ext cx="3350842" cy="8823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Submission of Draft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Lead Author submits draft to relevant local department / service governance.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43DAD4-47F9-80D5-C23A-DB07F9018BF3}"/>
              </a:ext>
            </a:extLst>
          </p:cNvPr>
          <p:cNvSpPr/>
          <p:nvPr/>
        </p:nvSpPr>
        <p:spPr>
          <a:xfrm>
            <a:off x="1469397" y="4770225"/>
            <a:ext cx="2608729" cy="10905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Approval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Local governance signs off and recommends guideline. 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49713B-1B95-57DE-C897-F5431FFB19D7}"/>
              </a:ext>
            </a:extLst>
          </p:cNvPr>
          <p:cNvSpPr/>
          <p:nvPr/>
        </p:nvSpPr>
        <p:spPr>
          <a:xfrm>
            <a:off x="4573904" y="4788316"/>
            <a:ext cx="2575852" cy="10544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Additional Work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Local governance refers the guideline back to the Lead Author for additional work.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6430F-D523-2D38-ED2C-F7A99F6F71D9}"/>
              </a:ext>
            </a:extLst>
          </p:cNvPr>
          <p:cNvSpPr/>
          <p:nvPr/>
        </p:nvSpPr>
        <p:spPr>
          <a:xfrm>
            <a:off x="1480641" y="4758803"/>
            <a:ext cx="2595281" cy="13458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D963B9-E5BB-DCCD-9861-DE99418FA49A}"/>
              </a:ext>
            </a:extLst>
          </p:cNvPr>
          <p:cNvSpPr/>
          <p:nvPr/>
        </p:nvSpPr>
        <p:spPr>
          <a:xfrm>
            <a:off x="4568282" y="4752150"/>
            <a:ext cx="2585784" cy="13862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DF364E-FDE3-A4D0-97D8-1469BC1D85CD}"/>
              </a:ext>
            </a:extLst>
          </p:cNvPr>
          <p:cNvSpPr/>
          <p:nvPr/>
        </p:nvSpPr>
        <p:spPr>
          <a:xfrm>
            <a:off x="1480641" y="6145621"/>
            <a:ext cx="2588941" cy="11674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228600" rtlCol="0" anchor="t" anchorCtr="0"/>
          <a:lstStyle/>
          <a:p>
            <a:pPr algn="ctr"/>
            <a:endParaRPr lang="en-GB" sz="8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Ratification</a:t>
            </a:r>
            <a:endParaRPr lang="en-GB" sz="1600" b="1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300">
                <a:solidFill>
                  <a:schemeClr val="tx1"/>
                </a:solidFill>
              </a:rPr>
              <a:t>The recommended guideline is sent to RDS-OG directly </a:t>
            </a:r>
            <a:r>
              <a:rPr lang="en-GB" sz="1300">
                <a:solidFill>
                  <a:schemeClr val="tx1"/>
                </a:solidFill>
                <a:hlinkClick r:id="rId2"/>
              </a:rPr>
              <a:t>with QA form </a:t>
            </a:r>
            <a:r>
              <a:rPr lang="en-GB" sz="1300">
                <a:solidFill>
                  <a:schemeClr val="tx1"/>
                </a:solidFill>
              </a:rPr>
              <a:t>if no medicines-related guidance or after relevant D&amp;TC approval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A5B1FF-47BD-731C-F149-678502EF4768}"/>
              </a:ext>
            </a:extLst>
          </p:cNvPr>
          <p:cNvSpPr/>
          <p:nvPr/>
        </p:nvSpPr>
        <p:spPr>
          <a:xfrm>
            <a:off x="1475019" y="6131526"/>
            <a:ext cx="2599918" cy="12592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E05194-3D32-B4E4-4FF2-858064F1AC71}"/>
              </a:ext>
            </a:extLst>
          </p:cNvPr>
          <p:cNvSpPr/>
          <p:nvPr/>
        </p:nvSpPr>
        <p:spPr>
          <a:xfrm>
            <a:off x="4562660" y="6160576"/>
            <a:ext cx="2597884" cy="11773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Medicines Involvement</a:t>
            </a:r>
            <a:endParaRPr lang="en-GB" sz="1600" b="1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300">
                <a:solidFill>
                  <a:schemeClr val="tx1"/>
                </a:solidFill>
              </a:rPr>
              <a:t>All guidelines involving medicines must be submitted to the relevant Drugs &amp; Therapeutics Committee (D&amp;TC).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D16FC60-FE8E-06C7-42A1-74A1AAA5A144}"/>
              </a:ext>
            </a:extLst>
          </p:cNvPr>
          <p:cNvSpPr/>
          <p:nvPr/>
        </p:nvSpPr>
        <p:spPr>
          <a:xfrm flipV="1">
            <a:off x="4562660" y="6116627"/>
            <a:ext cx="2597711" cy="1229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3547B80-B720-8B49-2CCD-5A5774A7F1F4}"/>
              </a:ext>
            </a:extLst>
          </p:cNvPr>
          <p:cNvSpPr/>
          <p:nvPr/>
        </p:nvSpPr>
        <p:spPr>
          <a:xfrm>
            <a:off x="1475019" y="7566482"/>
            <a:ext cx="2598835" cy="14353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Submission to RDS</a:t>
            </a:r>
            <a:endParaRPr lang="en-GB" sz="160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300" dirty="0">
                <a:solidFill>
                  <a:schemeClr val="tx1"/>
                </a:solidFill>
              </a:rPr>
              <a:t>Lead Clinician submits the approved and ratified guideline to the RDS-OG and requests a new RDS toolkit by completing </a:t>
            </a:r>
            <a:r>
              <a:rPr lang="en-GB" sz="1300" dirty="0">
                <a:solidFill>
                  <a:schemeClr val="tx1"/>
                </a:solidFill>
                <a:hlinkClick r:id="rId3"/>
              </a:rPr>
              <a:t>toolkit request forms</a:t>
            </a:r>
            <a:r>
              <a:rPr lang="en-GB" sz="1300" dirty="0">
                <a:solidFill>
                  <a:schemeClr val="tx1"/>
                </a:solidFill>
              </a:rPr>
              <a:t>.</a:t>
            </a:r>
            <a:endParaRPr lang="en-GB" sz="13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0A3F33-015F-74D7-A3DF-5333A1F7E211}"/>
              </a:ext>
            </a:extLst>
          </p:cNvPr>
          <p:cNvSpPr/>
          <p:nvPr/>
        </p:nvSpPr>
        <p:spPr>
          <a:xfrm>
            <a:off x="1469397" y="7570877"/>
            <a:ext cx="2607211" cy="1193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102F40-A7DC-1EEC-5400-400742619CFE}"/>
              </a:ext>
            </a:extLst>
          </p:cNvPr>
          <p:cNvSpPr/>
          <p:nvPr/>
        </p:nvSpPr>
        <p:spPr>
          <a:xfrm>
            <a:off x="4573904" y="7580022"/>
            <a:ext cx="2575348" cy="14073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Ratification</a:t>
            </a:r>
            <a:endParaRPr lang="en-GB" sz="1600" b="1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300">
                <a:solidFill>
                  <a:schemeClr val="tx1"/>
                </a:solidFill>
              </a:rPr>
              <a:t>The approved medicines-related guideline is sent to relevant D&amp;TC for ratification.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80D503-E10D-FE75-5C01-99A5AB59D5EA}"/>
              </a:ext>
            </a:extLst>
          </p:cNvPr>
          <p:cNvSpPr/>
          <p:nvPr/>
        </p:nvSpPr>
        <p:spPr>
          <a:xfrm flipV="1">
            <a:off x="4573904" y="7570741"/>
            <a:ext cx="2581510" cy="1229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2101E9-4845-6C3E-A5BA-48E74E9D8924}"/>
              </a:ext>
            </a:extLst>
          </p:cNvPr>
          <p:cNvSpPr/>
          <p:nvPr/>
        </p:nvSpPr>
        <p:spPr>
          <a:xfrm>
            <a:off x="1469397" y="9255278"/>
            <a:ext cx="2604849" cy="8379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Publication</a:t>
            </a:r>
            <a:endParaRPr lang="en-GB" sz="1600" b="1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300">
                <a:solidFill>
                  <a:schemeClr val="tx1"/>
                </a:solidFill>
              </a:rPr>
              <a:t>RDS publishes the guideline on online platforms.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BD3350-DDA8-92C7-B912-3D9E5E511CB3}"/>
              </a:ext>
            </a:extLst>
          </p:cNvPr>
          <p:cNvSpPr/>
          <p:nvPr/>
        </p:nvSpPr>
        <p:spPr>
          <a:xfrm>
            <a:off x="1475019" y="9228990"/>
            <a:ext cx="2592528" cy="117213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B7D33A6-52DA-3E0B-2014-288294EE7488}"/>
              </a:ext>
            </a:extLst>
          </p:cNvPr>
          <p:cNvSpPr/>
          <p:nvPr/>
        </p:nvSpPr>
        <p:spPr>
          <a:xfrm>
            <a:off x="452257" y="1251758"/>
            <a:ext cx="387262" cy="87047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KNOWLEDGE MANAGERS: Available as a source of advice and support throughout the process</a:t>
            </a:r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2A95CD8-D944-7479-8B50-F9E696D00A52}"/>
              </a:ext>
            </a:extLst>
          </p:cNvPr>
          <p:cNvSpPr txBox="1"/>
          <p:nvPr/>
        </p:nvSpPr>
        <p:spPr>
          <a:xfrm>
            <a:off x="2759057" y="7339320"/>
            <a:ext cx="7273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RATIFIED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466B59-FE54-296E-7336-751688C629A9}"/>
              </a:ext>
            </a:extLst>
          </p:cNvPr>
          <p:cNvSpPr txBox="1"/>
          <p:nvPr/>
        </p:nvSpPr>
        <p:spPr>
          <a:xfrm>
            <a:off x="3993400" y="8290259"/>
            <a:ext cx="7273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RATIFIED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5ACEACF-E50C-D79B-868B-07E2E3AE67C8}"/>
              </a:ext>
            </a:extLst>
          </p:cNvPr>
          <p:cNvCxnSpPr>
            <a:cxnSpLocks/>
          </p:cNvCxnSpPr>
          <p:nvPr/>
        </p:nvCxnSpPr>
        <p:spPr>
          <a:xfrm>
            <a:off x="4080452" y="5279358"/>
            <a:ext cx="492746" cy="1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0F0D330-756F-42BF-2128-AA24A3954073}"/>
              </a:ext>
            </a:extLst>
          </p:cNvPr>
          <p:cNvCxnSpPr/>
          <p:nvPr/>
        </p:nvCxnSpPr>
        <p:spPr>
          <a:xfrm>
            <a:off x="2789340" y="5923875"/>
            <a:ext cx="3080132" cy="2250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CD0C4CF-DCB2-41FF-E41B-B970FFA5380E}"/>
              </a:ext>
            </a:extLst>
          </p:cNvPr>
          <p:cNvSpPr/>
          <p:nvPr/>
        </p:nvSpPr>
        <p:spPr>
          <a:xfrm>
            <a:off x="2555160" y="2320329"/>
            <a:ext cx="3370632" cy="11595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  <a:ea typeface="+mn-lt"/>
                <a:cs typeface="+mn-lt"/>
              </a:rPr>
              <a:t>Notification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GB" sz="13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Lead Author notifies RDS Oversight Group </a:t>
            </a:r>
          </a:p>
          <a:p>
            <a:pPr algn="ctr"/>
            <a:r>
              <a:rPr lang="en-GB" sz="13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(RDS-OG) </a:t>
            </a:r>
            <a:r>
              <a:rPr lang="en-GB" sz="1300">
                <a:solidFill>
                  <a:schemeClr val="tx1"/>
                </a:solidFill>
                <a:latin typeface="Calibri"/>
                <a:ea typeface="Calibri"/>
                <a:cs typeface="Calibri"/>
                <a:hlinkClick r:id="rId4"/>
              </a:rPr>
              <a:t>via this form </a:t>
            </a:r>
            <a:r>
              <a:rPr lang="en-GB" sz="13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of intended guideline and scope. RDS-OG ensure no existing local guideline and give permission to proceed.</a:t>
            </a:r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2CE258A6-6E98-D036-0C47-0FFA27A78EC3}"/>
              </a:ext>
            </a:extLst>
          </p:cNvPr>
          <p:cNvCxnSpPr>
            <a:cxnSpLocks/>
          </p:cNvCxnSpPr>
          <p:nvPr/>
        </p:nvCxnSpPr>
        <p:spPr>
          <a:xfrm flipH="1">
            <a:off x="5861400" y="5977351"/>
            <a:ext cx="3082" cy="1640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39712E7-EB36-E4BF-EA0D-AEEEB9D146C4}"/>
              </a:ext>
            </a:extLst>
          </p:cNvPr>
          <p:cNvSpPr/>
          <p:nvPr/>
        </p:nvSpPr>
        <p:spPr>
          <a:xfrm>
            <a:off x="2555160" y="1302306"/>
            <a:ext cx="3378820" cy="8393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6858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Developing</a:t>
            </a:r>
            <a:endParaRPr lang="en-GB" sz="1600" b="1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1300">
                <a:solidFill>
                  <a:schemeClr val="tx1"/>
                </a:solidFill>
              </a:rPr>
              <a:t>Lead Author intends to write or update a guideline relating to secondary care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7F2846-67AB-D18D-04CB-914CB788AEF7}"/>
              </a:ext>
            </a:extLst>
          </p:cNvPr>
          <p:cNvSpPr/>
          <p:nvPr/>
        </p:nvSpPr>
        <p:spPr>
          <a:xfrm>
            <a:off x="2555160" y="1286810"/>
            <a:ext cx="3370632" cy="1390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91AC01-74B7-59F5-980F-C5A86089C3D0}"/>
              </a:ext>
            </a:extLst>
          </p:cNvPr>
          <p:cNvSpPr/>
          <p:nvPr/>
        </p:nvSpPr>
        <p:spPr>
          <a:xfrm>
            <a:off x="2555160" y="2320735"/>
            <a:ext cx="3370632" cy="1089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40F046B-545D-94F3-FB0E-BB43C2346204}"/>
              </a:ext>
            </a:extLst>
          </p:cNvPr>
          <p:cNvCxnSpPr>
            <a:cxnSpLocks/>
          </p:cNvCxnSpPr>
          <p:nvPr/>
        </p:nvCxnSpPr>
        <p:spPr>
          <a:xfrm flipH="1">
            <a:off x="4241836" y="3481707"/>
            <a:ext cx="14" cy="2106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80941B9-0A61-315A-D338-F6202B2AA9AD}"/>
              </a:ext>
            </a:extLst>
          </p:cNvPr>
          <p:cNvCxnSpPr>
            <a:cxnSpLocks/>
          </p:cNvCxnSpPr>
          <p:nvPr/>
        </p:nvCxnSpPr>
        <p:spPr>
          <a:xfrm flipH="1">
            <a:off x="4241836" y="2143990"/>
            <a:ext cx="14" cy="1766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BF28804-6A61-3665-0385-DFD103EB53AC}"/>
              </a:ext>
            </a:extLst>
          </p:cNvPr>
          <p:cNvCxnSpPr>
            <a:cxnSpLocks/>
          </p:cNvCxnSpPr>
          <p:nvPr/>
        </p:nvCxnSpPr>
        <p:spPr>
          <a:xfrm flipH="1">
            <a:off x="2773760" y="9011376"/>
            <a:ext cx="14" cy="23053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9580C89-A570-B2C8-27BC-6973B9AFBECF}"/>
              </a:ext>
            </a:extLst>
          </p:cNvPr>
          <p:cNvCxnSpPr>
            <a:cxnSpLocks/>
          </p:cNvCxnSpPr>
          <p:nvPr/>
        </p:nvCxnSpPr>
        <p:spPr>
          <a:xfrm flipH="1">
            <a:off x="2773760" y="7306655"/>
            <a:ext cx="14" cy="2459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3C344E3-6ACA-2F66-90D1-0CE5A0DF68ED}"/>
              </a:ext>
            </a:extLst>
          </p:cNvPr>
          <p:cNvSpPr/>
          <p:nvPr/>
        </p:nvSpPr>
        <p:spPr>
          <a:xfrm>
            <a:off x="2566405" y="3676400"/>
            <a:ext cx="3350842" cy="1188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CE83C9D-F4E8-3474-AFD7-9652F3DB58A1}"/>
              </a:ext>
            </a:extLst>
          </p:cNvPr>
          <p:cNvCxnSpPr>
            <a:cxnSpLocks/>
          </p:cNvCxnSpPr>
          <p:nvPr/>
        </p:nvCxnSpPr>
        <p:spPr>
          <a:xfrm flipH="1">
            <a:off x="3246431" y="4589629"/>
            <a:ext cx="14" cy="1766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45C71D2-1AC3-66F0-1546-3E57801E8E17}"/>
              </a:ext>
            </a:extLst>
          </p:cNvPr>
          <p:cNvCxnSpPr>
            <a:cxnSpLocks/>
          </p:cNvCxnSpPr>
          <p:nvPr/>
        </p:nvCxnSpPr>
        <p:spPr>
          <a:xfrm>
            <a:off x="4279585" y="8281135"/>
            <a:ext cx="274545" cy="0"/>
          </a:xfrm>
          <a:prstGeom prst="straightConnector1">
            <a:avLst/>
          </a:prstGeom>
          <a:ln w="28575"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EEBC10E-825E-EBCA-FF22-D957CB48EBD1}"/>
              </a:ext>
            </a:extLst>
          </p:cNvPr>
          <p:cNvCxnSpPr>
            <a:cxnSpLocks/>
          </p:cNvCxnSpPr>
          <p:nvPr/>
        </p:nvCxnSpPr>
        <p:spPr>
          <a:xfrm>
            <a:off x="4296121" y="6798076"/>
            <a:ext cx="0" cy="1483059"/>
          </a:xfrm>
          <a:prstGeom prst="straightConnector1">
            <a:avLst/>
          </a:prstGeom>
          <a:ln w="28575"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BF0E113-3CD5-271F-C42A-1A41A00CAB8B}"/>
              </a:ext>
            </a:extLst>
          </p:cNvPr>
          <p:cNvCxnSpPr>
            <a:cxnSpLocks/>
          </p:cNvCxnSpPr>
          <p:nvPr/>
        </p:nvCxnSpPr>
        <p:spPr>
          <a:xfrm>
            <a:off x="4055247" y="6798076"/>
            <a:ext cx="240874" cy="0"/>
          </a:xfrm>
          <a:prstGeom prst="straightConnector1">
            <a:avLst/>
          </a:prstGeom>
          <a:ln w="28575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122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1D05DA7-25ED-6B67-78C8-3F7F1F903EC9}"/>
              </a:ext>
            </a:extLst>
          </p:cNvPr>
          <p:cNvCxnSpPr>
            <a:cxnSpLocks/>
          </p:cNvCxnSpPr>
          <p:nvPr/>
        </p:nvCxnSpPr>
        <p:spPr>
          <a:xfrm flipH="1">
            <a:off x="2797390" y="9445350"/>
            <a:ext cx="14" cy="1771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A0BC8B37-A3F0-CC41-E334-024EC90DB3F0}"/>
              </a:ext>
            </a:extLst>
          </p:cNvPr>
          <p:cNvSpPr/>
          <p:nvPr/>
        </p:nvSpPr>
        <p:spPr>
          <a:xfrm>
            <a:off x="1493027" y="9629855"/>
            <a:ext cx="2608729" cy="382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Publication on RDS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9C3C401-5737-7F43-1672-DD0F19FB7FF1}"/>
              </a:ext>
            </a:extLst>
          </p:cNvPr>
          <p:cNvSpPr/>
          <p:nvPr/>
        </p:nvSpPr>
        <p:spPr>
          <a:xfrm>
            <a:off x="2044008" y="10223558"/>
            <a:ext cx="1506071" cy="28210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0" rtlCol="0" anchor="b" anchorCtr="0"/>
          <a:lstStyle/>
          <a:p>
            <a:pPr algn="ctr"/>
            <a:r>
              <a:rPr lang="en-GB" sz="1400" b="1">
                <a:solidFill>
                  <a:schemeClr val="tx1"/>
                </a:solidFill>
              </a:rPr>
              <a:t>FINISH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27D9DCE-6AB7-184B-EADC-D6D00A91F067}"/>
              </a:ext>
            </a:extLst>
          </p:cNvPr>
          <p:cNvSpPr/>
          <p:nvPr/>
        </p:nvSpPr>
        <p:spPr>
          <a:xfrm>
            <a:off x="3523254" y="1027531"/>
            <a:ext cx="1506071" cy="71269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GB" sz="1400" b="1">
                <a:solidFill>
                  <a:schemeClr val="tx1"/>
                </a:solidFill>
              </a:rPr>
              <a:t>START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F2DDB3-6F1F-4193-2314-E735E1A87349}"/>
              </a:ext>
            </a:extLst>
          </p:cNvPr>
          <p:cNvSpPr/>
          <p:nvPr/>
        </p:nvSpPr>
        <p:spPr>
          <a:xfrm>
            <a:off x="901875" y="349191"/>
            <a:ext cx="6228408" cy="5179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29C96E-9315-0373-E33E-9CDA8C5CAA29}"/>
              </a:ext>
            </a:extLst>
          </p:cNvPr>
          <p:cNvSpPr txBox="1"/>
          <p:nvPr/>
        </p:nvSpPr>
        <p:spPr>
          <a:xfrm>
            <a:off x="858385" y="354783"/>
            <a:ext cx="627548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i="0" dirty="0">
                <a:solidFill>
                  <a:srgbClr val="000000"/>
                </a:solidFill>
                <a:effectLst/>
              </a:rPr>
              <a:t>Right Decision Service: Process for </a:t>
            </a:r>
            <a:r>
              <a:rPr lang="en-GB" sz="1400" b="1" dirty="0">
                <a:solidFill>
                  <a:srgbClr val="000000"/>
                </a:solidFill>
              </a:rPr>
              <a:t>Secondary Care guidelines already in use </a:t>
            </a:r>
            <a:r>
              <a:rPr lang="en-GB" sz="1400" b="1" i="0" dirty="0">
                <a:solidFill>
                  <a:srgbClr val="000000"/>
                </a:solidFill>
                <a:effectLst/>
              </a:rPr>
              <a:t>in NHS </a:t>
            </a:r>
            <a:r>
              <a:rPr lang="en-GB" sz="1400" b="1" dirty="0">
                <a:solidFill>
                  <a:srgbClr val="000000"/>
                </a:solidFill>
              </a:rPr>
              <a:t>Lothian</a:t>
            </a:r>
            <a:endParaRPr lang="en-GB" sz="1400" dirty="0"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EFB9D4-2A0D-BB43-72DE-442E801FD59F}"/>
              </a:ext>
            </a:extLst>
          </p:cNvPr>
          <p:cNvSpPr/>
          <p:nvPr/>
        </p:nvSpPr>
        <p:spPr>
          <a:xfrm>
            <a:off x="2589960" y="3590309"/>
            <a:ext cx="3373341" cy="8226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 b="1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Submission of proposal to NHSL OG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Clinical lead submits proposal, copy of guideline(s) and </a:t>
            </a:r>
            <a:r>
              <a:rPr lang="en-GB" sz="1300">
                <a:solidFill>
                  <a:schemeClr val="tx1"/>
                </a:solidFill>
                <a:hlinkClick r:id="rId2"/>
              </a:rPr>
              <a:t>QA form </a:t>
            </a:r>
            <a:r>
              <a:rPr lang="en-GB" sz="1300">
                <a:solidFill>
                  <a:schemeClr val="tx1"/>
                </a:solidFill>
              </a:rPr>
              <a:t>to NHSL OG.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43DAD4-47F9-80D5-C23A-DB07F9018BF3}"/>
              </a:ext>
            </a:extLst>
          </p:cNvPr>
          <p:cNvSpPr/>
          <p:nvPr/>
        </p:nvSpPr>
        <p:spPr>
          <a:xfrm>
            <a:off x="1493027" y="4590714"/>
            <a:ext cx="2608729" cy="8999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Approval of RDS delivery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RDS-OG approves translation of guideline(s) into RDS toolkit. 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49713B-1B95-57DE-C897-F5431FFB19D7}"/>
              </a:ext>
            </a:extLst>
          </p:cNvPr>
          <p:cNvSpPr/>
          <p:nvPr/>
        </p:nvSpPr>
        <p:spPr>
          <a:xfrm>
            <a:off x="4610086" y="4593156"/>
            <a:ext cx="2575852" cy="8805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Additional Work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RDS-OG refers the guideline(s) back to the service for additional work.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6430F-D523-2D38-ED2C-F7A99F6F71D9}"/>
              </a:ext>
            </a:extLst>
          </p:cNvPr>
          <p:cNvSpPr/>
          <p:nvPr/>
        </p:nvSpPr>
        <p:spPr>
          <a:xfrm>
            <a:off x="1504272" y="4559614"/>
            <a:ext cx="2606951" cy="13458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D963B9-E5BB-DCCD-9861-DE99418FA49A}"/>
              </a:ext>
            </a:extLst>
          </p:cNvPr>
          <p:cNvSpPr/>
          <p:nvPr/>
        </p:nvSpPr>
        <p:spPr>
          <a:xfrm>
            <a:off x="4604464" y="4556965"/>
            <a:ext cx="2585784" cy="13862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3547B80-B720-8B49-2CCD-5A5774A7F1F4}"/>
              </a:ext>
            </a:extLst>
          </p:cNvPr>
          <p:cNvSpPr/>
          <p:nvPr/>
        </p:nvSpPr>
        <p:spPr>
          <a:xfrm>
            <a:off x="1414316" y="5686254"/>
            <a:ext cx="2770670" cy="10714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Submission to RDS</a:t>
            </a:r>
            <a:endParaRPr lang="en-GB" sz="1600" b="1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300">
                <a:solidFill>
                  <a:schemeClr val="tx1"/>
                </a:solidFill>
              </a:rPr>
              <a:t>Clinical lead or knowledge manager requests a new RDS toolkit by completing </a:t>
            </a:r>
            <a:r>
              <a:rPr lang="en-GB" sz="1300">
                <a:solidFill>
                  <a:schemeClr val="tx1"/>
                </a:solidFill>
                <a:hlinkClick r:id="rId3"/>
              </a:rPr>
              <a:t>RDS toolkit request form</a:t>
            </a:r>
            <a:r>
              <a:rPr lang="en-GB" sz="1300">
                <a:solidFill>
                  <a:schemeClr val="tx1"/>
                </a:solidFill>
              </a:rPr>
              <a:t>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0A3F33-015F-74D7-A3DF-5333A1F7E211}"/>
              </a:ext>
            </a:extLst>
          </p:cNvPr>
          <p:cNvSpPr/>
          <p:nvPr/>
        </p:nvSpPr>
        <p:spPr>
          <a:xfrm>
            <a:off x="1414316" y="5680798"/>
            <a:ext cx="2767952" cy="1193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2101E9-4845-6C3E-A5BA-48E74E9D8924}"/>
              </a:ext>
            </a:extLst>
          </p:cNvPr>
          <p:cNvSpPr/>
          <p:nvPr/>
        </p:nvSpPr>
        <p:spPr>
          <a:xfrm>
            <a:off x="908313" y="6963372"/>
            <a:ext cx="3774522" cy="14056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>
              <a:solidFill>
                <a:schemeClr val="tx1"/>
              </a:solidFill>
            </a:endParaRPr>
          </a:p>
          <a:p>
            <a:pPr algn="ctr"/>
            <a:r>
              <a:rPr lang="en-GB" sz="1200" b="1">
                <a:solidFill>
                  <a:schemeClr val="tx1"/>
                </a:solidFill>
              </a:rPr>
              <a:t>RDS development and governance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RDS team or NHS L knowledge manager work with clinical lead and reference group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/>
                </a:solidFill>
              </a:rPr>
              <a:t>Deliver the toolkit through the 6-stage RDS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/>
                </a:solidFill>
              </a:rPr>
              <a:t>Document maintenance and updating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/>
                </a:solidFill>
              </a:rPr>
              <a:t>Complete RDS quality checklist</a:t>
            </a:r>
            <a:endParaRPr lang="en-GB" sz="12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BD3350-DDA8-92C7-B912-3D9E5E511CB3}"/>
              </a:ext>
            </a:extLst>
          </p:cNvPr>
          <p:cNvSpPr/>
          <p:nvPr/>
        </p:nvSpPr>
        <p:spPr>
          <a:xfrm>
            <a:off x="913936" y="6958748"/>
            <a:ext cx="3768121" cy="117771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B7D33A6-52DA-3E0B-2014-288294EE7488}"/>
              </a:ext>
            </a:extLst>
          </p:cNvPr>
          <p:cNvSpPr/>
          <p:nvPr/>
        </p:nvSpPr>
        <p:spPr>
          <a:xfrm>
            <a:off x="396034" y="1251758"/>
            <a:ext cx="387262" cy="87047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KNOWLEDGE MANAGERS: Available as a source of advice and support throughout the process</a:t>
            </a:r>
            <a:endParaRPr lang="en-GB" sz="140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5ACEACF-E50C-D79B-868B-07E2E3AE67C8}"/>
              </a:ext>
            </a:extLst>
          </p:cNvPr>
          <p:cNvCxnSpPr>
            <a:cxnSpLocks/>
          </p:cNvCxnSpPr>
          <p:nvPr/>
        </p:nvCxnSpPr>
        <p:spPr>
          <a:xfrm>
            <a:off x="4092123" y="5037524"/>
            <a:ext cx="504537" cy="1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CD0C4CF-DCB2-41FF-E41B-B970FFA5380E}"/>
              </a:ext>
            </a:extLst>
          </p:cNvPr>
          <p:cNvSpPr/>
          <p:nvPr/>
        </p:nvSpPr>
        <p:spPr>
          <a:xfrm>
            <a:off x="2342581" y="2162594"/>
            <a:ext cx="3872543" cy="12681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300" b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NHS Lothian QA check</a:t>
            </a:r>
            <a:r>
              <a:rPr lang="en-GB" sz="13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.</a:t>
            </a:r>
          </a:p>
          <a:p>
            <a:pPr algn="ctr"/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Clinical lead completes </a:t>
            </a:r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RDS-OG QA form </a:t>
            </a:r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to confirm that a) Guidelines have been approved through local governance (e.g. departmental governance) and relevant D&amp;TC for medicines related guidance; b) Review dates, responsibilities and process are in place.</a:t>
            </a:r>
            <a:r>
              <a:rPr lang="en-GB" sz="13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9712E7-EB36-E4BF-EA0D-AEEEB9D146C4}"/>
              </a:ext>
            </a:extLst>
          </p:cNvPr>
          <p:cNvSpPr/>
          <p:nvPr/>
        </p:nvSpPr>
        <p:spPr>
          <a:xfrm>
            <a:off x="2589960" y="1302306"/>
            <a:ext cx="3378820" cy="674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6858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400" b="1">
                <a:solidFill>
                  <a:schemeClr val="tx1"/>
                </a:solidFill>
                <a:ea typeface="Calibri"/>
                <a:cs typeface="Calibri"/>
              </a:rPr>
              <a:t>Service has existing guideline(s) which it wishes to deliver as an RDS toolkit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7F2846-67AB-D18D-04CB-914CB788AEF7}"/>
              </a:ext>
            </a:extLst>
          </p:cNvPr>
          <p:cNvSpPr/>
          <p:nvPr/>
        </p:nvSpPr>
        <p:spPr>
          <a:xfrm>
            <a:off x="2589960" y="1286810"/>
            <a:ext cx="3370632" cy="1390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91AC01-74B7-59F5-980F-C5A86089C3D0}"/>
              </a:ext>
            </a:extLst>
          </p:cNvPr>
          <p:cNvSpPr/>
          <p:nvPr/>
        </p:nvSpPr>
        <p:spPr>
          <a:xfrm>
            <a:off x="2348203" y="2174172"/>
            <a:ext cx="3867860" cy="86585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40F046B-545D-94F3-FB0E-BB43C2346204}"/>
              </a:ext>
            </a:extLst>
          </p:cNvPr>
          <p:cNvCxnSpPr>
            <a:cxnSpLocks/>
          </p:cNvCxnSpPr>
          <p:nvPr/>
        </p:nvCxnSpPr>
        <p:spPr>
          <a:xfrm flipH="1">
            <a:off x="4276636" y="3444231"/>
            <a:ext cx="14" cy="1429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80941B9-0A61-315A-D338-F6202B2AA9AD}"/>
              </a:ext>
            </a:extLst>
          </p:cNvPr>
          <p:cNvCxnSpPr>
            <a:cxnSpLocks/>
          </p:cNvCxnSpPr>
          <p:nvPr/>
        </p:nvCxnSpPr>
        <p:spPr>
          <a:xfrm flipH="1">
            <a:off x="4276636" y="1982012"/>
            <a:ext cx="14" cy="1766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BF28804-6A61-3665-0385-DFD103EB53AC}"/>
              </a:ext>
            </a:extLst>
          </p:cNvPr>
          <p:cNvCxnSpPr>
            <a:cxnSpLocks/>
          </p:cNvCxnSpPr>
          <p:nvPr/>
        </p:nvCxnSpPr>
        <p:spPr>
          <a:xfrm flipH="1">
            <a:off x="2797390" y="6732837"/>
            <a:ext cx="14" cy="2228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9580C89-A570-B2C8-27BC-6973B9AFBECF}"/>
              </a:ext>
            </a:extLst>
          </p:cNvPr>
          <p:cNvCxnSpPr>
            <a:cxnSpLocks/>
          </p:cNvCxnSpPr>
          <p:nvPr/>
        </p:nvCxnSpPr>
        <p:spPr>
          <a:xfrm flipH="1">
            <a:off x="2797390" y="5487780"/>
            <a:ext cx="14" cy="1926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3C344E3-6ACA-2F66-90D1-0CE5A0DF68ED}"/>
              </a:ext>
            </a:extLst>
          </p:cNvPr>
          <p:cNvSpPr/>
          <p:nvPr/>
        </p:nvSpPr>
        <p:spPr>
          <a:xfrm>
            <a:off x="2589960" y="3568122"/>
            <a:ext cx="3381763" cy="1188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CE83C9D-F4E8-3474-AFD7-9652F3DB58A1}"/>
              </a:ext>
            </a:extLst>
          </p:cNvPr>
          <p:cNvCxnSpPr>
            <a:cxnSpLocks/>
          </p:cNvCxnSpPr>
          <p:nvPr/>
        </p:nvCxnSpPr>
        <p:spPr>
          <a:xfrm flipH="1">
            <a:off x="3226111" y="4408915"/>
            <a:ext cx="14" cy="1542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6A4CEEB5-97EF-01B2-3E0F-BAB86E6B0A51}"/>
              </a:ext>
            </a:extLst>
          </p:cNvPr>
          <p:cNvSpPr/>
          <p:nvPr/>
        </p:nvSpPr>
        <p:spPr>
          <a:xfrm>
            <a:off x="1493027" y="8538078"/>
            <a:ext cx="2608729" cy="94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Approval for publication</a:t>
            </a:r>
          </a:p>
          <a:p>
            <a:pPr algn="ctr"/>
            <a:r>
              <a:rPr lang="en-GB" sz="1200">
                <a:solidFill>
                  <a:schemeClr val="tx1"/>
                </a:solidFill>
              </a:rPr>
              <a:t>RDS-OG reviews and approves pre-publication version of toolkit and RDS quality checklist.</a:t>
            </a:r>
            <a:endParaRPr lang="en-GB" sz="12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74B3E94-8069-EFE6-FEA4-5271A87D3ADC}"/>
              </a:ext>
            </a:extLst>
          </p:cNvPr>
          <p:cNvSpPr/>
          <p:nvPr/>
        </p:nvSpPr>
        <p:spPr>
          <a:xfrm>
            <a:off x="4610086" y="8561657"/>
            <a:ext cx="2575852" cy="8805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Additional Work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RDS-OG refers the guideline back to the service for additional work.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E1D3175-831B-D2CC-1A99-DDA1A8480E2A}"/>
              </a:ext>
            </a:extLst>
          </p:cNvPr>
          <p:cNvSpPr/>
          <p:nvPr/>
        </p:nvSpPr>
        <p:spPr>
          <a:xfrm>
            <a:off x="1498649" y="8526656"/>
            <a:ext cx="2611824" cy="13458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40A1C87-4CF8-5754-8E9C-945C3A9F8961}"/>
              </a:ext>
            </a:extLst>
          </p:cNvPr>
          <p:cNvSpPr/>
          <p:nvPr/>
        </p:nvSpPr>
        <p:spPr>
          <a:xfrm>
            <a:off x="4604464" y="8524969"/>
            <a:ext cx="2585784" cy="13862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3896F7A-4359-54DD-E498-088BD6757185}"/>
              </a:ext>
            </a:extLst>
          </p:cNvPr>
          <p:cNvCxnSpPr>
            <a:cxnSpLocks/>
          </p:cNvCxnSpPr>
          <p:nvPr/>
        </p:nvCxnSpPr>
        <p:spPr>
          <a:xfrm>
            <a:off x="4103146" y="8960643"/>
            <a:ext cx="492746" cy="1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A52F59D5-BC26-9C42-F53D-BD411D1767EE}"/>
              </a:ext>
            </a:extLst>
          </p:cNvPr>
          <p:cNvSpPr/>
          <p:nvPr/>
        </p:nvSpPr>
        <p:spPr>
          <a:xfrm>
            <a:off x="1498649" y="9629857"/>
            <a:ext cx="2595281" cy="13458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010FF08A-8316-EFE4-89D5-27F2D3668BFF}"/>
              </a:ext>
            </a:extLst>
          </p:cNvPr>
          <p:cNvCxnSpPr>
            <a:cxnSpLocks/>
          </p:cNvCxnSpPr>
          <p:nvPr/>
        </p:nvCxnSpPr>
        <p:spPr>
          <a:xfrm>
            <a:off x="2797390" y="8369061"/>
            <a:ext cx="0" cy="1734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916D12F-6EB0-542A-E849-A9C2B01A6782}"/>
              </a:ext>
            </a:extLst>
          </p:cNvPr>
          <p:cNvCxnSpPr>
            <a:cxnSpLocks/>
          </p:cNvCxnSpPr>
          <p:nvPr/>
        </p:nvCxnSpPr>
        <p:spPr>
          <a:xfrm flipH="1">
            <a:off x="2797390" y="10011580"/>
            <a:ext cx="14" cy="23053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41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11D58-5C8A-0EB4-5E9B-EAEE2BAF8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F02B0CAF-0B5B-3D30-FFD7-1BAFF96330DA}"/>
              </a:ext>
            </a:extLst>
          </p:cNvPr>
          <p:cNvCxnSpPr>
            <a:cxnSpLocks/>
          </p:cNvCxnSpPr>
          <p:nvPr/>
        </p:nvCxnSpPr>
        <p:spPr>
          <a:xfrm flipH="1">
            <a:off x="2603709" y="8682445"/>
            <a:ext cx="14" cy="23053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BC8F3B13-A079-036D-64FA-9030EBA0BCF3}"/>
              </a:ext>
            </a:extLst>
          </p:cNvPr>
          <p:cNvSpPr/>
          <p:nvPr/>
        </p:nvSpPr>
        <p:spPr>
          <a:xfrm>
            <a:off x="1304967" y="8990568"/>
            <a:ext cx="2595281" cy="4418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r>
              <a:rPr lang="en-GB" sz="1600" b="1">
                <a:solidFill>
                  <a:schemeClr val="tx1"/>
                </a:solidFill>
              </a:rPr>
              <a:t>Publication on RDS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B4E5A80-EC80-6888-D32F-239CB4AB0393}"/>
              </a:ext>
            </a:extLst>
          </p:cNvPr>
          <p:cNvSpPr/>
          <p:nvPr/>
        </p:nvSpPr>
        <p:spPr>
          <a:xfrm>
            <a:off x="1850326" y="9668666"/>
            <a:ext cx="1506071" cy="28210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0" rtlCol="0" anchor="b" anchorCtr="0"/>
          <a:lstStyle/>
          <a:p>
            <a:pPr algn="ctr"/>
            <a:r>
              <a:rPr lang="en-GB" sz="1400" b="1">
                <a:solidFill>
                  <a:schemeClr val="tx1"/>
                </a:solidFill>
              </a:rPr>
              <a:t>FINISH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BFE8DAF-1170-9460-6B4C-6DF44DD4DD16}"/>
              </a:ext>
            </a:extLst>
          </p:cNvPr>
          <p:cNvSpPr/>
          <p:nvPr/>
        </p:nvSpPr>
        <p:spPr>
          <a:xfrm>
            <a:off x="3519558" y="1027531"/>
            <a:ext cx="1506071" cy="71269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GB" sz="1400" b="1">
                <a:solidFill>
                  <a:schemeClr val="tx1"/>
                </a:solidFill>
              </a:rPr>
              <a:t>START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25FC2-355F-2DC8-7F84-BD05B765F445}"/>
              </a:ext>
            </a:extLst>
          </p:cNvPr>
          <p:cNvSpPr/>
          <p:nvPr/>
        </p:nvSpPr>
        <p:spPr>
          <a:xfrm>
            <a:off x="901875" y="304306"/>
            <a:ext cx="6228408" cy="50299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ea typeface="Calibri"/>
                <a:cs typeface="Calibri"/>
              </a:rPr>
              <a:t>\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46C908-699E-40BE-A956-D5AAAB2E3FAD}"/>
              </a:ext>
            </a:extLst>
          </p:cNvPr>
          <p:cNvSpPr txBox="1"/>
          <p:nvPr/>
        </p:nvSpPr>
        <p:spPr>
          <a:xfrm>
            <a:off x="858385" y="310004"/>
            <a:ext cx="627548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i="0" dirty="0">
                <a:solidFill>
                  <a:srgbClr val="000000"/>
                </a:solidFill>
                <a:effectLst/>
              </a:rPr>
              <a:t>Right Decision Service: Process for updating existing </a:t>
            </a:r>
            <a:r>
              <a:rPr lang="en-GB" sz="1400" b="1" dirty="0">
                <a:solidFill>
                  <a:srgbClr val="000000"/>
                </a:solidFill>
              </a:rPr>
              <a:t>Secondary Care </a:t>
            </a:r>
            <a:r>
              <a:rPr lang="en-GB" sz="1400" b="1" i="0" dirty="0">
                <a:solidFill>
                  <a:srgbClr val="000000"/>
                </a:solidFill>
                <a:effectLst/>
              </a:rPr>
              <a:t>NHS Lothian </a:t>
            </a:r>
            <a:r>
              <a:rPr lang="en-GB" sz="1400" b="1" dirty="0">
                <a:solidFill>
                  <a:srgbClr val="000000"/>
                </a:solidFill>
              </a:rPr>
              <a:t>guidelines in RDS</a:t>
            </a:r>
            <a:endParaRPr lang="en-GB" sz="1400" dirty="0"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362691-2CF5-BF91-7E9D-7AF36B2B6F11}"/>
              </a:ext>
            </a:extLst>
          </p:cNvPr>
          <p:cNvSpPr/>
          <p:nvPr/>
        </p:nvSpPr>
        <p:spPr>
          <a:xfrm>
            <a:off x="1203768" y="5525636"/>
            <a:ext cx="2798249" cy="7759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 b="1">
              <a:solidFill>
                <a:schemeClr val="tx1"/>
              </a:solidFill>
            </a:endParaRPr>
          </a:p>
          <a:p>
            <a:pPr algn="ctr"/>
            <a:r>
              <a:rPr lang="en-GB" sz="1200" b="1">
                <a:solidFill>
                  <a:schemeClr val="tx1"/>
                </a:solidFill>
              </a:rPr>
              <a:t>Submission of proposal to RDS-OG</a:t>
            </a:r>
          </a:p>
          <a:p>
            <a:pPr algn="ctr"/>
            <a:r>
              <a:rPr lang="en-GB" sz="1200">
                <a:solidFill>
                  <a:schemeClr val="tx1"/>
                </a:solidFill>
              </a:rPr>
              <a:t>Clinical lead submits copy of updated guideline(s) and QA form to NHSL OG.</a:t>
            </a:r>
            <a:endParaRPr lang="en-GB" sz="12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AE7B64-6E41-326A-A4B3-005E992FF090}"/>
              </a:ext>
            </a:extLst>
          </p:cNvPr>
          <p:cNvSpPr/>
          <p:nvPr/>
        </p:nvSpPr>
        <p:spPr>
          <a:xfrm>
            <a:off x="1299345" y="6492713"/>
            <a:ext cx="2608729" cy="8999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Approval of RDS delivery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RDS-OG approves translation of guideline update(s) into RDS toolkit. 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F6612E-C6CF-8579-77F5-16CC1B7836DB}"/>
              </a:ext>
            </a:extLst>
          </p:cNvPr>
          <p:cNvSpPr/>
          <p:nvPr/>
        </p:nvSpPr>
        <p:spPr>
          <a:xfrm>
            <a:off x="4712986" y="8032953"/>
            <a:ext cx="2575852" cy="8805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Additional Work</a:t>
            </a:r>
          </a:p>
          <a:p>
            <a:pPr algn="ctr"/>
            <a:r>
              <a:rPr lang="en-GB" sz="1300">
                <a:solidFill>
                  <a:schemeClr val="tx1"/>
                </a:solidFill>
              </a:rPr>
              <a:t>RDS-OG refers the proposal back to the service for additional work.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60FDF5-798C-3BFF-9963-D73FD5FAD58B}"/>
              </a:ext>
            </a:extLst>
          </p:cNvPr>
          <p:cNvSpPr/>
          <p:nvPr/>
        </p:nvSpPr>
        <p:spPr>
          <a:xfrm>
            <a:off x="1310589" y="6504691"/>
            <a:ext cx="2595281" cy="13458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E590F5-C852-BCED-89C5-8DC9FAD0160A}"/>
              </a:ext>
            </a:extLst>
          </p:cNvPr>
          <p:cNvSpPr/>
          <p:nvPr/>
        </p:nvSpPr>
        <p:spPr>
          <a:xfrm>
            <a:off x="4707363" y="8022573"/>
            <a:ext cx="2583457" cy="1345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7C51E7A-29CA-F078-933C-6E81CD1906E2}"/>
              </a:ext>
            </a:extLst>
          </p:cNvPr>
          <p:cNvSpPr/>
          <p:nvPr/>
        </p:nvSpPr>
        <p:spPr>
          <a:xfrm>
            <a:off x="1304967" y="7640189"/>
            <a:ext cx="2598835" cy="10714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800">
              <a:solidFill>
                <a:schemeClr val="tx1"/>
              </a:solidFill>
            </a:endParaRPr>
          </a:p>
          <a:p>
            <a:pPr algn="ctr"/>
            <a:r>
              <a:rPr lang="en-GB" sz="1600" b="1">
                <a:solidFill>
                  <a:schemeClr val="tx1"/>
                </a:solidFill>
              </a:rPr>
              <a:t>Upload to RDS</a:t>
            </a:r>
            <a:endParaRPr lang="en-GB" sz="1600" b="1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300">
                <a:solidFill>
                  <a:schemeClr val="tx1"/>
                </a:solidFill>
              </a:rPr>
              <a:t>Knowledge manager or other trained staff upload update to RDS or request RDS team to do so. </a:t>
            </a:r>
            <a:endParaRPr lang="en-GB" sz="13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CF0B89-0313-390C-8496-29C00593E129}"/>
              </a:ext>
            </a:extLst>
          </p:cNvPr>
          <p:cNvSpPr/>
          <p:nvPr/>
        </p:nvSpPr>
        <p:spPr>
          <a:xfrm>
            <a:off x="1304967" y="7629758"/>
            <a:ext cx="2607211" cy="1193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6EE06BF-118E-2C43-E451-BDFA2E4C1F39}"/>
              </a:ext>
            </a:extLst>
          </p:cNvPr>
          <p:cNvSpPr/>
          <p:nvPr/>
        </p:nvSpPr>
        <p:spPr>
          <a:xfrm>
            <a:off x="100882" y="2528504"/>
            <a:ext cx="387262" cy="61345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b" anchorCtr="0"/>
          <a:lstStyle/>
          <a:p>
            <a:pPr algn="ctr"/>
            <a:endParaRPr lang="en-GB" sz="1200">
              <a:solidFill>
                <a:schemeClr val="tx1"/>
              </a:solidFill>
            </a:endParaRPr>
          </a:p>
          <a:p>
            <a:pPr algn="ctr"/>
            <a:r>
              <a:rPr lang="en-GB" sz="1200" b="1">
                <a:solidFill>
                  <a:schemeClr val="tx1"/>
                </a:solidFill>
              </a:rPr>
              <a:t>KNOWLEDGE MANAGERS: Available as a source of advice and support throughout the process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E40AF0E-A0CA-0788-0FD6-B749344A62E8}"/>
              </a:ext>
            </a:extLst>
          </p:cNvPr>
          <p:cNvCxnSpPr>
            <a:cxnSpLocks/>
          </p:cNvCxnSpPr>
          <p:nvPr/>
        </p:nvCxnSpPr>
        <p:spPr>
          <a:xfrm>
            <a:off x="3913859" y="7403921"/>
            <a:ext cx="815998" cy="62973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D586463-4822-390C-51D4-4044E4E3A530}"/>
              </a:ext>
            </a:extLst>
          </p:cNvPr>
          <p:cNvSpPr/>
          <p:nvPr/>
        </p:nvSpPr>
        <p:spPr>
          <a:xfrm>
            <a:off x="907899" y="3716891"/>
            <a:ext cx="3386351" cy="1579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300" b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NHS Lothian review </a:t>
            </a:r>
            <a:endParaRPr lang="en-GB" sz="13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Clinical lead completes </a:t>
            </a:r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RDS-OG QA Form </a:t>
            </a:r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to confirm:</a:t>
            </a:r>
          </a:p>
          <a:p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a) Review process including use of evidence.</a:t>
            </a:r>
          </a:p>
          <a:p>
            <a:r>
              <a:rPr lang="en-GB" sz="12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b) Update approved through local governance (e.g. departmental governance) and  relevant D&amp;TC for medicines related guidance; c) New review dates, responsibilities and process are in place.</a:t>
            </a:r>
            <a:r>
              <a:rPr lang="en-GB" sz="13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441820-FB01-1856-10C2-B9CCCC5EA444}"/>
              </a:ext>
            </a:extLst>
          </p:cNvPr>
          <p:cNvSpPr/>
          <p:nvPr/>
        </p:nvSpPr>
        <p:spPr>
          <a:xfrm>
            <a:off x="2552674" y="1302306"/>
            <a:ext cx="3378820" cy="6742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68580" rIns="91440" bIns="45720" rtlCol="0" anchor="t" anchorCtr="0"/>
          <a:lstStyle/>
          <a:p>
            <a:pPr algn="ctr"/>
            <a:endParaRPr lang="en-GB" sz="400">
              <a:solidFill>
                <a:schemeClr val="tx1"/>
              </a:solidFill>
            </a:endParaRPr>
          </a:p>
          <a:p>
            <a:pPr algn="ctr"/>
            <a:r>
              <a:rPr lang="en-GB" sz="1400" b="1">
                <a:solidFill>
                  <a:schemeClr val="tx1"/>
                </a:solidFill>
                <a:ea typeface="Calibri"/>
                <a:cs typeface="Calibri"/>
              </a:rPr>
              <a:t>Service has existing guideline(s) in RDS. Review and update required.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214E46-F7F2-6C32-E5F3-8A007CFB513E}"/>
              </a:ext>
            </a:extLst>
          </p:cNvPr>
          <p:cNvSpPr/>
          <p:nvPr/>
        </p:nvSpPr>
        <p:spPr>
          <a:xfrm>
            <a:off x="2557647" y="1286810"/>
            <a:ext cx="3370632" cy="1390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99AB60-E92F-C18C-ECBC-FAA24E4536D1}"/>
              </a:ext>
            </a:extLst>
          </p:cNvPr>
          <p:cNvSpPr/>
          <p:nvPr/>
        </p:nvSpPr>
        <p:spPr>
          <a:xfrm>
            <a:off x="907899" y="3661164"/>
            <a:ext cx="3386349" cy="86039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5E5BD53-BDEF-2F8D-EC65-08FF740E1B2A}"/>
              </a:ext>
            </a:extLst>
          </p:cNvPr>
          <p:cNvCxnSpPr>
            <a:cxnSpLocks/>
          </p:cNvCxnSpPr>
          <p:nvPr/>
        </p:nvCxnSpPr>
        <p:spPr>
          <a:xfrm>
            <a:off x="2592464" y="5312157"/>
            <a:ext cx="0" cy="2089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375E5DE-7995-CF08-59D3-771A34327845}"/>
              </a:ext>
            </a:extLst>
          </p:cNvPr>
          <p:cNvCxnSpPr>
            <a:cxnSpLocks/>
          </p:cNvCxnSpPr>
          <p:nvPr/>
        </p:nvCxnSpPr>
        <p:spPr>
          <a:xfrm>
            <a:off x="4274215" y="1963492"/>
            <a:ext cx="0" cy="2894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A2D060F-665A-8C44-5AA8-5D0986C883B6}"/>
              </a:ext>
            </a:extLst>
          </p:cNvPr>
          <p:cNvCxnSpPr>
            <a:cxnSpLocks/>
          </p:cNvCxnSpPr>
          <p:nvPr/>
        </p:nvCxnSpPr>
        <p:spPr>
          <a:xfrm flipH="1">
            <a:off x="2603709" y="7376552"/>
            <a:ext cx="14" cy="2459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82A81F91-29F9-A889-FEF5-F708E343B717}"/>
              </a:ext>
            </a:extLst>
          </p:cNvPr>
          <p:cNvSpPr/>
          <p:nvPr/>
        </p:nvSpPr>
        <p:spPr>
          <a:xfrm>
            <a:off x="1203768" y="5514222"/>
            <a:ext cx="2798248" cy="83161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AD1E98B-814E-8C8D-E316-816767B2B6FC}"/>
              </a:ext>
            </a:extLst>
          </p:cNvPr>
          <p:cNvCxnSpPr>
            <a:cxnSpLocks/>
          </p:cNvCxnSpPr>
          <p:nvPr/>
        </p:nvCxnSpPr>
        <p:spPr>
          <a:xfrm>
            <a:off x="2603709" y="6301432"/>
            <a:ext cx="0" cy="2162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7CB13485-DAA1-4849-E3F1-BC1217237EB1}"/>
              </a:ext>
            </a:extLst>
          </p:cNvPr>
          <p:cNvSpPr/>
          <p:nvPr/>
        </p:nvSpPr>
        <p:spPr>
          <a:xfrm>
            <a:off x="1310589" y="8923277"/>
            <a:ext cx="2595281" cy="13458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6F89255-EFF2-DB0E-2CED-0EC2239C3DC7}"/>
              </a:ext>
            </a:extLst>
          </p:cNvPr>
          <p:cNvCxnSpPr>
            <a:cxnSpLocks/>
          </p:cNvCxnSpPr>
          <p:nvPr/>
        </p:nvCxnSpPr>
        <p:spPr>
          <a:xfrm flipH="1">
            <a:off x="2603709" y="9430168"/>
            <a:ext cx="14" cy="23053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F37C9F-6B72-231B-1E91-07E46803549C}"/>
              </a:ext>
            </a:extLst>
          </p:cNvPr>
          <p:cNvSpPr txBox="1"/>
          <p:nvPr/>
        </p:nvSpPr>
        <p:spPr>
          <a:xfrm>
            <a:off x="6005046" y="1007005"/>
            <a:ext cx="13560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RDS email alerts are issued as review dates come up. Knowledge manager keeps schedule of upcoming review dates, checks that reviews happen.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8D6CF7E-D0A3-0D14-C76C-251DD585FB93}"/>
              </a:ext>
            </a:extLst>
          </p:cNvPr>
          <p:cNvSpPr/>
          <p:nvPr/>
        </p:nvSpPr>
        <p:spPr>
          <a:xfrm>
            <a:off x="1236811" y="2515476"/>
            <a:ext cx="2651760" cy="91186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1200">
              <a:solidFill>
                <a:schemeClr val="tx1"/>
              </a:solidFill>
            </a:endParaRPr>
          </a:p>
          <a:p>
            <a:pPr algn="ctr"/>
            <a:r>
              <a:rPr lang="en-GB" sz="1400" b="1">
                <a:solidFill>
                  <a:schemeClr val="tx1"/>
                </a:solidFill>
              </a:rPr>
              <a:t>Capacity available to update guideline</a:t>
            </a:r>
            <a:endParaRPr lang="en-GB" sz="1200">
              <a:solidFill>
                <a:schemeClr val="tx1"/>
              </a:solidFill>
            </a:endParaRPr>
          </a:p>
          <a:p>
            <a:pPr algn="ctr"/>
            <a:r>
              <a:rPr lang="en-GB" sz="1200">
                <a:solidFill>
                  <a:schemeClr val="tx1"/>
                </a:solidFill>
              </a:rPr>
              <a:t>Service reviews and updates guideline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86FCB6-642B-69EC-03D2-11ED254AB3AA}"/>
              </a:ext>
            </a:extLst>
          </p:cNvPr>
          <p:cNvSpPr/>
          <p:nvPr/>
        </p:nvSpPr>
        <p:spPr>
          <a:xfrm>
            <a:off x="4774831" y="2499336"/>
            <a:ext cx="2451303" cy="93479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>
                <a:solidFill>
                  <a:schemeClr val="tx1"/>
                </a:solidFill>
              </a:rPr>
              <a:t>Capacity not available to update guideline</a:t>
            </a:r>
          </a:p>
          <a:p>
            <a:pPr algn="ctr"/>
            <a:r>
              <a:rPr lang="en-GB" sz="1100">
                <a:solidFill>
                  <a:schemeClr val="tx1"/>
                </a:solidFill>
              </a:rPr>
              <a:t>Service confirms that old version is safe to use or proposes withdrawal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D96B965-2365-09F0-9F07-197237AABB1B}"/>
              </a:ext>
            </a:extLst>
          </p:cNvPr>
          <p:cNvSpPr/>
          <p:nvPr/>
        </p:nvSpPr>
        <p:spPr>
          <a:xfrm>
            <a:off x="1236811" y="2499336"/>
            <a:ext cx="2651760" cy="13908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DC8517A-E984-8D40-2571-1259A90B7B5C}"/>
              </a:ext>
            </a:extLst>
          </p:cNvPr>
          <p:cNvSpPr/>
          <p:nvPr/>
        </p:nvSpPr>
        <p:spPr>
          <a:xfrm>
            <a:off x="4786075" y="2480902"/>
            <a:ext cx="2439946" cy="9059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48FBB64-435C-D5C4-ED24-45A09B405E34}"/>
              </a:ext>
            </a:extLst>
          </p:cNvPr>
          <p:cNvCxnSpPr>
            <a:cxnSpLocks/>
          </p:cNvCxnSpPr>
          <p:nvPr/>
        </p:nvCxnSpPr>
        <p:spPr>
          <a:xfrm>
            <a:off x="2612318" y="2234324"/>
            <a:ext cx="33901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BAA5AA4-9CC0-B0EB-4787-2AC78DE21383}"/>
              </a:ext>
            </a:extLst>
          </p:cNvPr>
          <p:cNvCxnSpPr>
            <a:cxnSpLocks/>
          </p:cNvCxnSpPr>
          <p:nvPr/>
        </p:nvCxnSpPr>
        <p:spPr>
          <a:xfrm>
            <a:off x="2612804" y="2252926"/>
            <a:ext cx="0" cy="2513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55FCE5D-2FDF-4406-7252-7D4864AFBAD1}"/>
              </a:ext>
            </a:extLst>
          </p:cNvPr>
          <p:cNvCxnSpPr>
            <a:cxnSpLocks/>
          </p:cNvCxnSpPr>
          <p:nvPr/>
        </p:nvCxnSpPr>
        <p:spPr>
          <a:xfrm>
            <a:off x="6028593" y="2248036"/>
            <a:ext cx="0" cy="2513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383C8A7-7B04-16C8-0018-60D6CA51600D}"/>
              </a:ext>
            </a:extLst>
          </p:cNvPr>
          <p:cNvCxnSpPr>
            <a:cxnSpLocks/>
          </p:cNvCxnSpPr>
          <p:nvPr/>
        </p:nvCxnSpPr>
        <p:spPr>
          <a:xfrm>
            <a:off x="2603709" y="3432363"/>
            <a:ext cx="0" cy="2324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5C136BB5-0E98-6757-58DE-7721B6C824E9}"/>
              </a:ext>
            </a:extLst>
          </p:cNvPr>
          <p:cNvSpPr/>
          <p:nvPr/>
        </p:nvSpPr>
        <p:spPr>
          <a:xfrm>
            <a:off x="4718608" y="3788872"/>
            <a:ext cx="2563542" cy="159636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300" b="1">
                <a:solidFill>
                  <a:schemeClr val="tx1"/>
                </a:solidFill>
              </a:rPr>
              <a:t>NHS Lothian QA check</a:t>
            </a:r>
          </a:p>
          <a:p>
            <a:r>
              <a:rPr lang="en-GB" sz="1100">
                <a:solidFill>
                  <a:schemeClr val="tx1"/>
                </a:solidFill>
              </a:rPr>
              <a:t>Clinical Lead submits </a:t>
            </a:r>
            <a:r>
              <a:rPr lang="en-GB" sz="1100">
                <a:solidFill>
                  <a:schemeClr val="tx1"/>
                </a:solidFill>
                <a:hlinkClick r:id="rId3"/>
              </a:rPr>
              <a:t>QA form</a:t>
            </a:r>
            <a:r>
              <a:rPr lang="en-GB" sz="1100">
                <a:solidFill>
                  <a:schemeClr val="tx1"/>
                </a:solidFill>
              </a:rPr>
              <a:t> to RDS-OG to either:</a:t>
            </a:r>
          </a:p>
          <a:p>
            <a:pPr marL="228600" indent="-228600">
              <a:buAutoNum type="alphaLcParenR"/>
            </a:pPr>
            <a:r>
              <a:rPr lang="en-GB" sz="1100">
                <a:solidFill>
                  <a:schemeClr val="tx1"/>
                </a:solidFill>
              </a:rPr>
              <a:t>Confirm that old version is safe to use and rationale for concluding this.</a:t>
            </a:r>
          </a:p>
          <a:p>
            <a:pPr marL="228600" indent="-228600">
              <a:buAutoNum type="alphaLcParenR"/>
            </a:pPr>
            <a:r>
              <a:rPr lang="en-GB" sz="1100">
                <a:solidFill>
                  <a:schemeClr val="tx1"/>
                </a:solidFill>
              </a:rPr>
              <a:t>New review date and responsibilities are in place. </a:t>
            </a:r>
          </a:p>
          <a:p>
            <a:r>
              <a:rPr lang="en-GB" sz="1100">
                <a:solidFill>
                  <a:schemeClr val="tx1"/>
                </a:solidFill>
              </a:rPr>
              <a:t>OR Propose withdrawal of guideline until review can be conducted.</a:t>
            </a:r>
          </a:p>
          <a:p>
            <a:pPr algn="ctr"/>
            <a:endParaRPr lang="en-GB" sz="110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8828ED8-02B1-42E8-CF0C-B4F03A01B1D1}"/>
              </a:ext>
            </a:extLst>
          </p:cNvPr>
          <p:cNvSpPr/>
          <p:nvPr/>
        </p:nvSpPr>
        <p:spPr>
          <a:xfrm>
            <a:off x="4718608" y="3693248"/>
            <a:ext cx="2563542" cy="1345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7112E39-FE6D-3144-6EA7-5C4C0181F2C7}"/>
              </a:ext>
            </a:extLst>
          </p:cNvPr>
          <p:cNvCxnSpPr>
            <a:cxnSpLocks/>
          </p:cNvCxnSpPr>
          <p:nvPr/>
        </p:nvCxnSpPr>
        <p:spPr>
          <a:xfrm>
            <a:off x="6000482" y="3441948"/>
            <a:ext cx="0" cy="2513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AF541D85-4FF6-03C9-A0C8-DBFCC2783871}"/>
              </a:ext>
            </a:extLst>
          </p:cNvPr>
          <p:cNvSpPr/>
          <p:nvPr/>
        </p:nvSpPr>
        <p:spPr>
          <a:xfrm>
            <a:off x="4712986" y="5570392"/>
            <a:ext cx="2575852" cy="7759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r>
              <a:rPr lang="en-GB" sz="1200" b="1">
                <a:solidFill>
                  <a:schemeClr val="tx1"/>
                </a:solidFill>
              </a:rPr>
              <a:t>Submission of proposal to RDS-OG</a:t>
            </a:r>
          </a:p>
          <a:p>
            <a:pPr algn="ctr"/>
            <a:r>
              <a:rPr lang="en-GB" sz="1200">
                <a:solidFill>
                  <a:schemeClr val="tx1"/>
                </a:solidFill>
              </a:rPr>
              <a:t>Clinical lead submits copy of guideline(s) and QA form to NHSL OG.</a:t>
            </a:r>
            <a:endParaRPr lang="en-GB" sz="12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endParaRPr lang="en-GB" sz="1200" b="1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209EC0E-F9A9-1300-D6AD-E308DDA39F46}"/>
              </a:ext>
            </a:extLst>
          </p:cNvPr>
          <p:cNvSpPr/>
          <p:nvPr/>
        </p:nvSpPr>
        <p:spPr>
          <a:xfrm>
            <a:off x="4718608" y="5536721"/>
            <a:ext cx="2563542" cy="1345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62E951D-6E78-A5DC-9FA1-B965ACA76885}"/>
              </a:ext>
            </a:extLst>
          </p:cNvPr>
          <p:cNvSpPr/>
          <p:nvPr/>
        </p:nvSpPr>
        <p:spPr>
          <a:xfrm>
            <a:off x="4651141" y="6536842"/>
            <a:ext cx="2691445" cy="1170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45720" rtlCol="0" anchor="t" anchorCtr="0"/>
          <a:lstStyle/>
          <a:p>
            <a:pPr algn="ctr"/>
            <a:endParaRPr lang="en-GB" sz="800" b="1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1200" b="1">
                <a:solidFill>
                  <a:schemeClr val="tx1"/>
                </a:solidFill>
              </a:rPr>
              <a:t>Approval of continued access or withdrawal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1200">
                <a:solidFill>
                  <a:schemeClr val="tx1"/>
                </a:solidFill>
              </a:rPr>
              <a:t>RDS-OG approves continued access to original guideline via RDS or authorises withdrawal</a:t>
            </a:r>
            <a:r>
              <a:rPr lang="en-GB" sz="1200" b="1">
                <a:solidFill>
                  <a:schemeClr val="tx1"/>
                </a:solidFill>
              </a:rPr>
              <a:t>.</a:t>
            </a:r>
            <a:endParaRPr lang="en-GB" sz="1200" b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C1ED3D0-9111-53AB-BC22-4A0A7F8DE903}"/>
              </a:ext>
            </a:extLst>
          </p:cNvPr>
          <p:cNvSpPr/>
          <p:nvPr/>
        </p:nvSpPr>
        <p:spPr>
          <a:xfrm>
            <a:off x="4656763" y="6540420"/>
            <a:ext cx="2689038" cy="12135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 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6E440EC-8AA6-5EFD-F420-2379A44CFA11}"/>
              </a:ext>
            </a:extLst>
          </p:cNvPr>
          <p:cNvCxnSpPr>
            <a:cxnSpLocks/>
          </p:cNvCxnSpPr>
          <p:nvPr/>
        </p:nvCxnSpPr>
        <p:spPr>
          <a:xfrm>
            <a:off x="6000482" y="5369714"/>
            <a:ext cx="0" cy="1841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434334E9-C263-86DB-A75C-773B46905A06}"/>
              </a:ext>
            </a:extLst>
          </p:cNvPr>
          <p:cNvCxnSpPr>
            <a:cxnSpLocks/>
          </p:cNvCxnSpPr>
          <p:nvPr/>
        </p:nvCxnSpPr>
        <p:spPr>
          <a:xfrm>
            <a:off x="6000482" y="6354254"/>
            <a:ext cx="0" cy="1841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A26B5F8-99AC-F410-418F-47DE156481B0}"/>
              </a:ext>
            </a:extLst>
          </p:cNvPr>
          <p:cNvCxnSpPr>
            <a:cxnSpLocks/>
          </p:cNvCxnSpPr>
          <p:nvPr/>
        </p:nvCxnSpPr>
        <p:spPr>
          <a:xfrm>
            <a:off x="6000482" y="7690301"/>
            <a:ext cx="0" cy="32332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290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FEFB43DFC44647908E0833C28DC7BE" ma:contentTypeVersion="4" ma:contentTypeDescription="Create a new document." ma:contentTypeScope="" ma:versionID="e44122ea87d066a7f2d85a2a62fb5bcc">
  <xsd:schema xmlns:xsd="http://www.w3.org/2001/XMLSchema" xmlns:xs="http://www.w3.org/2001/XMLSchema" xmlns:p="http://schemas.microsoft.com/office/2006/metadata/properties" xmlns:ns2="ef2762ab-62e0-4a95-8874-4d276367f40e" targetNamespace="http://schemas.microsoft.com/office/2006/metadata/properties" ma:root="true" ma:fieldsID="8416a95d93f700449b48cf0bc6e35e01" ns2:_="">
    <xsd:import namespace="ef2762ab-62e0-4a95-8874-4d276367f4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2762ab-62e0-4a95-8874-4d276367f4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23D521-90BD-45A7-9F62-5272461545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AF6F1B-082E-4DFA-A95F-FA3CB4C3B569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ef2762ab-62e0-4a95-8874-4d276367f40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494D61B-1367-49A9-AC03-62E1788E5019}">
  <ds:schemaRefs>
    <ds:schemaRef ds:uri="ef2762ab-62e0-4a95-8874-4d276367f40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818</Words>
  <Application>Microsoft Office PowerPoint</Application>
  <PresentationFormat>Custom</PresentationFormat>
  <Paragraphs>146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Tudor, Cheryl</dc:creator>
  <cp:lastModifiedBy>Ann Wales (NHS Healthcare Improvement Scotland)</cp:lastModifiedBy>
  <cp:revision>11</cp:revision>
  <dcterms:created xsi:type="dcterms:W3CDTF">2024-09-25T11:24:52Z</dcterms:created>
  <dcterms:modified xsi:type="dcterms:W3CDTF">2025-05-19T10:46:21Z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0x01010019FEFB43DFC44647908E0833C28DC7BE</vt:lpwstr>
  </property>
  <property fmtid="{D5CDD505-2E9C-101B-9397-08002B2CF9AE}" pid="3" name="MediaServiceImageTags">
    <vt:lpwstr/>
  </property>
</Properties>
</file>