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6"/>
  </p:notesMasterIdLst>
  <p:sldIdLst>
    <p:sldId id="267" r:id="rId6"/>
    <p:sldId id="256" r:id="rId7"/>
    <p:sldId id="257" r:id="rId8"/>
    <p:sldId id="281" r:id="rId9"/>
    <p:sldId id="285" r:id="rId10"/>
    <p:sldId id="284" r:id="rId11"/>
    <p:sldId id="283" r:id="rId12"/>
    <p:sldId id="282" r:id="rId13"/>
    <p:sldId id="259" r:id="rId14"/>
    <p:sldId id="274" r:id="rId15"/>
    <p:sldId id="275" r:id="rId16"/>
    <p:sldId id="260" r:id="rId17"/>
    <p:sldId id="276" r:id="rId18"/>
    <p:sldId id="261" r:id="rId19"/>
    <p:sldId id="262" r:id="rId20"/>
    <p:sldId id="280" r:id="rId21"/>
    <p:sldId id="264" r:id="rId22"/>
    <p:sldId id="263" r:id="rId23"/>
    <p:sldId id="278" r:id="rId24"/>
    <p:sldId id="279"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Watson (NHS Healthcare Improvement Scotland)" userId="d2d61d44-6897-4b7b-bde8-3c59ce965f88" providerId="ADAL" clId="{C1ECCFBE-F9CD-4076-A661-556B4CE99D28}"/>
    <pc:docChg chg="modSld">
      <pc:chgData name="Ben Watson (NHS Healthcare Improvement Scotland)" userId="d2d61d44-6897-4b7b-bde8-3c59ce965f88" providerId="ADAL" clId="{C1ECCFBE-F9CD-4076-A661-556B4CE99D28}" dt="2024-09-18T10:43:50.307" v="7" actId="20577"/>
      <pc:docMkLst>
        <pc:docMk/>
      </pc:docMkLst>
      <pc:sldChg chg="modSp mod">
        <pc:chgData name="Ben Watson (NHS Healthcare Improvement Scotland)" userId="d2d61d44-6897-4b7b-bde8-3c59ce965f88" providerId="ADAL" clId="{C1ECCFBE-F9CD-4076-A661-556B4CE99D28}" dt="2024-09-18T10:43:50.307" v="7" actId="20577"/>
        <pc:sldMkLst>
          <pc:docMk/>
          <pc:sldMk cId="4280777286" sldId="264"/>
        </pc:sldMkLst>
        <pc:spChg chg="mod">
          <ac:chgData name="Ben Watson (NHS Healthcare Improvement Scotland)" userId="d2d61d44-6897-4b7b-bde8-3c59ce965f88" providerId="ADAL" clId="{C1ECCFBE-F9CD-4076-A661-556B4CE99D28}" dt="2024-09-18T10:43:50.307" v="7" actId="20577"/>
          <ac:spMkLst>
            <pc:docMk/>
            <pc:sldMk cId="4280777286" sldId="264"/>
            <ac:spMk id="3" creationId="{1C75BFCB-C9E6-5873-B017-1710A297B3C2}"/>
          </ac:spMkLst>
        </pc:spChg>
      </pc:sldChg>
      <pc:sldChg chg="modSp mod">
        <pc:chgData name="Ben Watson (NHS Healthcare Improvement Scotland)" userId="d2d61d44-6897-4b7b-bde8-3c59ce965f88" providerId="ADAL" clId="{C1ECCFBE-F9CD-4076-A661-556B4CE99D28}" dt="2024-09-18T10:43:45.603" v="3" actId="20577"/>
        <pc:sldMkLst>
          <pc:docMk/>
          <pc:sldMk cId="4033692422" sldId="280"/>
        </pc:sldMkLst>
        <pc:spChg chg="mod">
          <ac:chgData name="Ben Watson (NHS Healthcare Improvement Scotland)" userId="d2d61d44-6897-4b7b-bde8-3c59ce965f88" providerId="ADAL" clId="{C1ECCFBE-F9CD-4076-A661-556B4CE99D28}" dt="2024-09-18T10:43:45.603" v="3" actId="20577"/>
          <ac:spMkLst>
            <pc:docMk/>
            <pc:sldMk cId="4033692422" sldId="280"/>
            <ac:spMk id="4" creationId="{4B5DAB26-71D8-9431-5A64-ACAEE52AB05B}"/>
          </ac:spMkLst>
        </pc:spChg>
      </pc:sldChg>
    </pc:docChg>
  </pc:docChgLst>
  <pc:docChgLst>
    <pc:chgData name="Ben Watson (NHS Healthcare Improvement Scotland)" userId="d2d61d44-6897-4b7b-bde8-3c59ce965f88" providerId="ADAL" clId="{0485B2BF-E7DF-4E9C-BA9A-AFA2FD58E226}"/>
    <pc:docChg chg="undo custSel modSld sldOrd">
      <pc:chgData name="Ben Watson (NHS Healthcare Improvement Scotland)" userId="d2d61d44-6897-4b7b-bde8-3c59ce965f88" providerId="ADAL" clId="{0485B2BF-E7DF-4E9C-BA9A-AFA2FD58E226}" dt="2024-08-08T09:14:05.498" v="628" actId="6549"/>
      <pc:docMkLst>
        <pc:docMk/>
      </pc:docMkLst>
      <pc:sldChg chg="modSp mod">
        <pc:chgData name="Ben Watson (NHS Healthcare Improvement Scotland)" userId="d2d61d44-6897-4b7b-bde8-3c59ce965f88" providerId="ADAL" clId="{0485B2BF-E7DF-4E9C-BA9A-AFA2FD58E226}" dt="2024-08-08T09:09:10.070" v="366"/>
        <pc:sldMkLst>
          <pc:docMk/>
          <pc:sldMk cId="2513737131" sldId="260"/>
        </pc:sldMkLst>
        <pc:spChg chg="mod">
          <ac:chgData name="Ben Watson (NHS Healthcare Improvement Scotland)" userId="d2d61d44-6897-4b7b-bde8-3c59ce965f88" providerId="ADAL" clId="{0485B2BF-E7DF-4E9C-BA9A-AFA2FD58E226}" dt="2024-08-08T09:09:10.070" v="366"/>
          <ac:spMkLst>
            <pc:docMk/>
            <pc:sldMk cId="2513737131" sldId="260"/>
            <ac:spMk id="3" creationId="{C7F261A4-70B4-F537-14EF-A0CED26B74D8}"/>
          </ac:spMkLst>
        </pc:spChg>
      </pc:sldChg>
      <pc:sldChg chg="modSp mod">
        <pc:chgData name="Ben Watson (NHS Healthcare Improvement Scotland)" userId="d2d61d44-6897-4b7b-bde8-3c59ce965f88" providerId="ADAL" clId="{0485B2BF-E7DF-4E9C-BA9A-AFA2FD58E226}" dt="2024-08-08T09:08:17.528" v="286" actId="20577"/>
        <pc:sldMkLst>
          <pc:docMk/>
          <pc:sldMk cId="380446754" sldId="274"/>
        </pc:sldMkLst>
        <pc:spChg chg="mod">
          <ac:chgData name="Ben Watson (NHS Healthcare Improvement Scotland)" userId="d2d61d44-6897-4b7b-bde8-3c59ce965f88" providerId="ADAL" clId="{0485B2BF-E7DF-4E9C-BA9A-AFA2FD58E226}" dt="2024-08-08T09:08:17.528" v="286" actId="20577"/>
          <ac:spMkLst>
            <pc:docMk/>
            <pc:sldMk cId="380446754" sldId="274"/>
            <ac:spMk id="11" creationId="{D0A93547-A6E8-0A91-6A5E-FC515518CFDB}"/>
          </ac:spMkLst>
        </pc:spChg>
      </pc:sldChg>
      <pc:sldChg chg="modSp mod">
        <pc:chgData name="Ben Watson (NHS Healthcare Improvement Scotland)" userId="d2d61d44-6897-4b7b-bde8-3c59ce965f88" providerId="ADAL" clId="{0485B2BF-E7DF-4E9C-BA9A-AFA2FD58E226}" dt="2024-08-08T09:08:54.087" v="365" actId="20577"/>
        <pc:sldMkLst>
          <pc:docMk/>
          <pc:sldMk cId="3590216186" sldId="275"/>
        </pc:sldMkLst>
        <pc:spChg chg="mod">
          <ac:chgData name="Ben Watson (NHS Healthcare Improvement Scotland)" userId="d2d61d44-6897-4b7b-bde8-3c59ce965f88" providerId="ADAL" clId="{0485B2BF-E7DF-4E9C-BA9A-AFA2FD58E226}" dt="2024-08-08T09:08:54.087" v="365" actId="20577"/>
          <ac:spMkLst>
            <pc:docMk/>
            <pc:sldMk cId="3590216186" sldId="275"/>
            <ac:spMk id="11" creationId="{D0A93547-A6E8-0A91-6A5E-FC515518CFDB}"/>
          </ac:spMkLst>
        </pc:spChg>
      </pc:sldChg>
      <pc:sldChg chg="modSp mod ord">
        <pc:chgData name="Ben Watson (NHS Healthcare Improvement Scotland)" userId="d2d61d44-6897-4b7b-bde8-3c59ce965f88" providerId="ADAL" clId="{0485B2BF-E7DF-4E9C-BA9A-AFA2FD58E226}" dt="2024-08-08T09:10:32.735" v="391" actId="20577"/>
        <pc:sldMkLst>
          <pc:docMk/>
          <pc:sldMk cId="2389457521" sldId="276"/>
        </pc:sldMkLst>
        <pc:spChg chg="mod">
          <ac:chgData name="Ben Watson (NHS Healthcare Improvement Scotland)" userId="d2d61d44-6897-4b7b-bde8-3c59ce965f88" providerId="ADAL" clId="{0485B2BF-E7DF-4E9C-BA9A-AFA2FD58E226}" dt="2024-08-08T09:10:32.735" v="391" actId="20577"/>
          <ac:spMkLst>
            <pc:docMk/>
            <pc:sldMk cId="2389457521" sldId="276"/>
            <ac:spMk id="4" creationId="{B80B0283-9FF8-D72D-CF77-B701B1AD041E}"/>
          </ac:spMkLst>
        </pc:spChg>
      </pc:sldChg>
      <pc:sldChg chg="modSp mod">
        <pc:chgData name="Ben Watson (NHS Healthcare Improvement Scotland)" userId="d2d61d44-6897-4b7b-bde8-3c59ce965f88" providerId="ADAL" clId="{0485B2BF-E7DF-4E9C-BA9A-AFA2FD58E226}" dt="2024-08-08T09:13:22.384" v="559" actId="20577"/>
        <pc:sldMkLst>
          <pc:docMk/>
          <pc:sldMk cId="1222118390" sldId="278"/>
        </pc:sldMkLst>
        <pc:spChg chg="mod">
          <ac:chgData name="Ben Watson (NHS Healthcare Improvement Scotland)" userId="d2d61d44-6897-4b7b-bde8-3c59ce965f88" providerId="ADAL" clId="{0485B2BF-E7DF-4E9C-BA9A-AFA2FD58E226}" dt="2024-08-08T09:13:22.384" v="559" actId="20577"/>
          <ac:spMkLst>
            <pc:docMk/>
            <pc:sldMk cId="1222118390" sldId="278"/>
            <ac:spMk id="3" creationId="{00EAAEA2-D362-4919-3315-6F198F12DA6E}"/>
          </ac:spMkLst>
        </pc:spChg>
      </pc:sldChg>
      <pc:sldChg chg="modSp mod">
        <pc:chgData name="Ben Watson (NHS Healthcare Improvement Scotland)" userId="d2d61d44-6897-4b7b-bde8-3c59ce965f88" providerId="ADAL" clId="{0485B2BF-E7DF-4E9C-BA9A-AFA2FD58E226}" dt="2024-08-08T09:14:05.498" v="628" actId="6549"/>
        <pc:sldMkLst>
          <pc:docMk/>
          <pc:sldMk cId="1441005048" sldId="279"/>
        </pc:sldMkLst>
        <pc:spChg chg="mod">
          <ac:chgData name="Ben Watson (NHS Healthcare Improvement Scotland)" userId="d2d61d44-6897-4b7b-bde8-3c59ce965f88" providerId="ADAL" clId="{0485B2BF-E7DF-4E9C-BA9A-AFA2FD58E226}" dt="2024-08-08T09:14:05.498" v="628" actId="6549"/>
          <ac:spMkLst>
            <pc:docMk/>
            <pc:sldMk cId="1441005048" sldId="279"/>
            <ac:spMk id="3" creationId="{00EAAEA2-D362-4919-3315-6F198F12DA6E}"/>
          </ac:spMkLst>
        </pc:spChg>
      </pc:sldChg>
      <pc:sldChg chg="modSp mod">
        <pc:chgData name="Ben Watson (NHS Healthcare Improvement Scotland)" userId="d2d61d44-6897-4b7b-bde8-3c59ce965f88" providerId="ADAL" clId="{0485B2BF-E7DF-4E9C-BA9A-AFA2FD58E226}" dt="2024-08-08T09:11:59.952" v="475" actId="20577"/>
        <pc:sldMkLst>
          <pc:docMk/>
          <pc:sldMk cId="4033692422" sldId="280"/>
        </pc:sldMkLst>
        <pc:spChg chg="mod">
          <ac:chgData name="Ben Watson (NHS Healthcare Improvement Scotland)" userId="d2d61d44-6897-4b7b-bde8-3c59ce965f88" providerId="ADAL" clId="{0485B2BF-E7DF-4E9C-BA9A-AFA2FD58E226}" dt="2024-08-08T09:11:59.952" v="475" actId="20577"/>
          <ac:spMkLst>
            <pc:docMk/>
            <pc:sldMk cId="4033692422" sldId="280"/>
            <ac:spMk id="4" creationId="{4B5DAB26-71D8-9431-5A64-ACAEE52AB05B}"/>
          </ac:spMkLst>
        </pc:spChg>
      </pc:sldChg>
      <pc:sldChg chg="modSp mod">
        <pc:chgData name="Ben Watson (NHS Healthcare Improvement Scotland)" userId="d2d61d44-6897-4b7b-bde8-3c59ce965f88" providerId="ADAL" clId="{0485B2BF-E7DF-4E9C-BA9A-AFA2FD58E226}" dt="2024-08-07T19:42:50.489" v="14" actId="20577"/>
        <pc:sldMkLst>
          <pc:docMk/>
          <pc:sldMk cId="1019932191" sldId="281"/>
        </pc:sldMkLst>
        <pc:spChg chg="mod">
          <ac:chgData name="Ben Watson (NHS Healthcare Improvement Scotland)" userId="d2d61d44-6897-4b7b-bde8-3c59ce965f88" providerId="ADAL" clId="{0485B2BF-E7DF-4E9C-BA9A-AFA2FD58E226}" dt="2024-08-07T19:42:50.489" v="14" actId="20577"/>
          <ac:spMkLst>
            <pc:docMk/>
            <pc:sldMk cId="1019932191" sldId="281"/>
            <ac:spMk id="6" creationId="{0D542C85-6F9E-3C6F-0B4B-360DA9136617}"/>
          </ac:spMkLst>
        </pc:spChg>
      </pc:sldChg>
      <pc:sldChg chg="modSp mod">
        <pc:chgData name="Ben Watson (NHS Healthcare Improvement Scotland)" userId="d2d61d44-6897-4b7b-bde8-3c59ce965f88" providerId="ADAL" clId="{0485B2BF-E7DF-4E9C-BA9A-AFA2FD58E226}" dt="2024-08-08T09:07:37.551" v="249" actId="20577"/>
        <pc:sldMkLst>
          <pc:docMk/>
          <pc:sldMk cId="2976454814" sldId="282"/>
        </pc:sldMkLst>
        <pc:spChg chg="mod">
          <ac:chgData name="Ben Watson (NHS Healthcare Improvement Scotland)" userId="d2d61d44-6897-4b7b-bde8-3c59ce965f88" providerId="ADAL" clId="{0485B2BF-E7DF-4E9C-BA9A-AFA2FD58E226}" dt="2024-08-08T09:07:37.551" v="249" actId="20577"/>
          <ac:spMkLst>
            <pc:docMk/>
            <pc:sldMk cId="2976454814" sldId="282"/>
            <ac:spMk id="3" creationId="{0E74AD4D-044F-20AE-D2E8-AB74C53E1C0D}"/>
          </ac:spMkLst>
        </pc:spChg>
      </pc:sldChg>
      <pc:sldChg chg="modSp mod">
        <pc:chgData name="Ben Watson (NHS Healthcare Improvement Scotland)" userId="d2d61d44-6897-4b7b-bde8-3c59ce965f88" providerId="ADAL" clId="{0485B2BF-E7DF-4E9C-BA9A-AFA2FD58E226}" dt="2024-08-08T09:07:05.793" v="227" actId="20577"/>
        <pc:sldMkLst>
          <pc:docMk/>
          <pc:sldMk cId="1184788407" sldId="283"/>
        </pc:sldMkLst>
        <pc:spChg chg="mod">
          <ac:chgData name="Ben Watson (NHS Healthcare Improvement Scotland)" userId="d2d61d44-6897-4b7b-bde8-3c59ce965f88" providerId="ADAL" clId="{0485B2BF-E7DF-4E9C-BA9A-AFA2FD58E226}" dt="2024-08-08T09:07:05.793" v="227" actId="20577"/>
          <ac:spMkLst>
            <pc:docMk/>
            <pc:sldMk cId="1184788407" sldId="283"/>
            <ac:spMk id="3" creationId="{C6CB268A-D739-FEF6-317E-B82916AF2093}"/>
          </ac:spMkLst>
        </pc:spChg>
      </pc:sldChg>
      <pc:sldChg chg="modSp mod">
        <pc:chgData name="Ben Watson (NHS Healthcare Improvement Scotland)" userId="d2d61d44-6897-4b7b-bde8-3c59ce965f88" providerId="ADAL" clId="{0485B2BF-E7DF-4E9C-BA9A-AFA2FD58E226}" dt="2024-08-08T09:06:17.673" v="187" actId="6549"/>
        <pc:sldMkLst>
          <pc:docMk/>
          <pc:sldMk cId="1066591132" sldId="284"/>
        </pc:sldMkLst>
        <pc:spChg chg="mod">
          <ac:chgData name="Ben Watson (NHS Healthcare Improvement Scotland)" userId="d2d61d44-6897-4b7b-bde8-3c59ce965f88" providerId="ADAL" clId="{0485B2BF-E7DF-4E9C-BA9A-AFA2FD58E226}" dt="2024-08-08T09:06:17.673" v="187" actId="6549"/>
          <ac:spMkLst>
            <pc:docMk/>
            <pc:sldMk cId="1066591132" sldId="284"/>
            <ac:spMk id="3" creationId="{6E6221B7-045C-5439-9FD2-D0865D4A9ED5}"/>
          </ac:spMkLst>
        </pc:spChg>
      </pc:sldChg>
      <pc:sldChg chg="modSp mod">
        <pc:chgData name="Ben Watson (NHS Healthcare Improvement Scotland)" userId="d2d61d44-6897-4b7b-bde8-3c59ce965f88" providerId="ADAL" clId="{0485B2BF-E7DF-4E9C-BA9A-AFA2FD58E226}" dt="2024-08-08T09:02:49.754" v="75" actId="108"/>
        <pc:sldMkLst>
          <pc:docMk/>
          <pc:sldMk cId="2207806710" sldId="285"/>
        </pc:sldMkLst>
        <pc:spChg chg="mod">
          <ac:chgData name="Ben Watson (NHS Healthcare Improvement Scotland)" userId="d2d61d44-6897-4b7b-bde8-3c59ce965f88" providerId="ADAL" clId="{0485B2BF-E7DF-4E9C-BA9A-AFA2FD58E226}" dt="2024-08-08T09:02:49.754" v="75" actId="108"/>
          <ac:spMkLst>
            <pc:docMk/>
            <pc:sldMk cId="2207806710" sldId="285"/>
            <ac:spMk id="3" creationId="{74B9308A-7943-A8DA-2E6B-3FE4005BA180}"/>
          </ac:spMkLst>
        </pc:spChg>
      </pc:sldChg>
    </pc:docChg>
  </pc:docChgLst>
  <pc:docChgLst>
    <pc:chgData name="Ben Watson (NHS Healthcare Improvement Scotland)" userId="d2d61d44-6897-4b7b-bde8-3c59ce965f88" providerId="ADAL" clId="{46EEBB57-EB39-408A-8250-135501E90536}"/>
    <pc:docChg chg="custSel modSld">
      <pc:chgData name="Ben Watson (NHS Healthcare Improvement Scotland)" userId="d2d61d44-6897-4b7b-bde8-3c59ce965f88" providerId="ADAL" clId="{46EEBB57-EB39-408A-8250-135501E90536}" dt="2024-09-03T16:29:37.564" v="661" actId="20577"/>
      <pc:docMkLst>
        <pc:docMk/>
      </pc:docMkLst>
      <pc:sldChg chg="addSp delSp modSp mod">
        <pc:chgData name="Ben Watson (NHS Healthcare Improvement Scotland)" userId="d2d61d44-6897-4b7b-bde8-3c59ce965f88" providerId="ADAL" clId="{46EEBB57-EB39-408A-8250-135501E90536}" dt="2024-09-03T15:15:01.894" v="571" actId="113"/>
        <pc:sldMkLst>
          <pc:docMk/>
          <pc:sldMk cId="109857222" sldId="256"/>
        </pc:sldMkLst>
        <pc:spChg chg="del">
          <ac:chgData name="Ben Watson (NHS Healthcare Improvement Scotland)" userId="d2d61d44-6897-4b7b-bde8-3c59ce965f88" providerId="ADAL" clId="{46EEBB57-EB39-408A-8250-135501E90536}" dt="2024-09-03T15:13:35.220" v="552" actId="478"/>
          <ac:spMkLst>
            <pc:docMk/>
            <pc:sldMk cId="109857222" sldId="256"/>
            <ac:spMk id="4" creationId="{5D7A0A72-B6A4-1F95-7480-E5807E3A01F6}"/>
          </ac:spMkLst>
        </pc:spChg>
        <pc:spChg chg="del">
          <ac:chgData name="Ben Watson (NHS Healthcare Improvement Scotland)" userId="d2d61d44-6897-4b7b-bde8-3c59ce965f88" providerId="ADAL" clId="{46EEBB57-EB39-408A-8250-135501E90536}" dt="2024-09-03T15:13:35.220" v="552" actId="478"/>
          <ac:spMkLst>
            <pc:docMk/>
            <pc:sldMk cId="109857222" sldId="256"/>
            <ac:spMk id="5" creationId="{D16D1407-A396-2BA1-7378-67DDE7C31DCD}"/>
          </ac:spMkLst>
        </pc:spChg>
        <pc:spChg chg="del">
          <ac:chgData name="Ben Watson (NHS Healthcare Improvement Scotland)" userId="d2d61d44-6897-4b7b-bde8-3c59ce965f88" providerId="ADAL" clId="{46EEBB57-EB39-408A-8250-135501E90536}" dt="2024-09-03T15:13:35.220" v="552" actId="478"/>
          <ac:spMkLst>
            <pc:docMk/>
            <pc:sldMk cId="109857222" sldId="256"/>
            <ac:spMk id="7" creationId="{2683D6C6-839C-467B-D7EB-AECB0C92E3C8}"/>
          </ac:spMkLst>
        </pc:spChg>
        <pc:spChg chg="del">
          <ac:chgData name="Ben Watson (NHS Healthcare Improvement Scotland)" userId="d2d61d44-6897-4b7b-bde8-3c59ce965f88" providerId="ADAL" clId="{46EEBB57-EB39-408A-8250-135501E90536}" dt="2024-09-03T15:13:35.220" v="552" actId="478"/>
          <ac:spMkLst>
            <pc:docMk/>
            <pc:sldMk cId="109857222" sldId="256"/>
            <ac:spMk id="9" creationId="{7CCFFBA5-5653-1F50-F70A-9154457A4E34}"/>
          </ac:spMkLst>
        </pc:spChg>
        <pc:spChg chg="del">
          <ac:chgData name="Ben Watson (NHS Healthcare Improvement Scotland)" userId="d2d61d44-6897-4b7b-bde8-3c59ce965f88" providerId="ADAL" clId="{46EEBB57-EB39-408A-8250-135501E90536}" dt="2024-09-03T15:13:35.220" v="552" actId="478"/>
          <ac:spMkLst>
            <pc:docMk/>
            <pc:sldMk cId="109857222" sldId="256"/>
            <ac:spMk id="11" creationId="{A9309774-367D-4ADF-0385-B7A0FC73FBBA}"/>
          </ac:spMkLst>
        </pc:spChg>
        <pc:spChg chg="del">
          <ac:chgData name="Ben Watson (NHS Healthcare Improvement Scotland)" userId="d2d61d44-6897-4b7b-bde8-3c59ce965f88" providerId="ADAL" clId="{46EEBB57-EB39-408A-8250-135501E90536}" dt="2024-09-03T15:13:35.220" v="552" actId="478"/>
          <ac:spMkLst>
            <pc:docMk/>
            <pc:sldMk cId="109857222" sldId="256"/>
            <ac:spMk id="13" creationId="{018B4610-5B82-41E8-4CC1-8F4A6C92CD53}"/>
          </ac:spMkLst>
        </pc:spChg>
        <pc:spChg chg="del">
          <ac:chgData name="Ben Watson (NHS Healthcare Improvement Scotland)" userId="d2d61d44-6897-4b7b-bde8-3c59ce965f88" providerId="ADAL" clId="{46EEBB57-EB39-408A-8250-135501E90536}" dt="2024-09-03T15:13:35.220" v="552" actId="478"/>
          <ac:spMkLst>
            <pc:docMk/>
            <pc:sldMk cId="109857222" sldId="256"/>
            <ac:spMk id="22" creationId="{E893B4B2-72F0-53A4-B25F-710FEA9068EA}"/>
          </ac:spMkLst>
        </pc:spChg>
        <pc:spChg chg="del">
          <ac:chgData name="Ben Watson (NHS Healthcare Improvement Scotland)" userId="d2d61d44-6897-4b7b-bde8-3c59ce965f88" providerId="ADAL" clId="{46EEBB57-EB39-408A-8250-135501E90536}" dt="2024-09-03T15:13:35.220" v="552" actId="478"/>
          <ac:spMkLst>
            <pc:docMk/>
            <pc:sldMk cId="109857222" sldId="256"/>
            <ac:spMk id="23" creationId="{CE491F85-5143-73FF-389B-FC4D98F12640}"/>
          </ac:spMkLst>
        </pc:spChg>
        <pc:graphicFrameChg chg="add mod">
          <ac:chgData name="Ben Watson (NHS Healthcare Improvement Scotland)" userId="d2d61d44-6897-4b7b-bde8-3c59ce965f88" providerId="ADAL" clId="{46EEBB57-EB39-408A-8250-135501E90536}" dt="2024-09-03T15:13:47.333" v="553"/>
          <ac:graphicFrameMkLst>
            <pc:docMk/>
            <pc:sldMk cId="109857222" sldId="256"/>
            <ac:graphicFrameMk id="2" creationId="{D7AE65FC-AA7E-AB62-F7B6-68D37B644BA6}"/>
          </ac:graphicFrameMkLst>
        </pc:graphicFrameChg>
        <pc:graphicFrameChg chg="add mod modGraphic">
          <ac:chgData name="Ben Watson (NHS Healthcare Improvement Scotland)" userId="d2d61d44-6897-4b7b-bde8-3c59ce965f88" providerId="ADAL" clId="{46EEBB57-EB39-408A-8250-135501E90536}" dt="2024-09-03T15:15:01.894" v="571" actId="113"/>
          <ac:graphicFrameMkLst>
            <pc:docMk/>
            <pc:sldMk cId="109857222" sldId="256"/>
            <ac:graphicFrameMk id="6" creationId="{4AC8F3DB-E818-3D73-9486-0BA14492D27C}"/>
          </ac:graphicFrameMkLst>
        </pc:graphicFrameChg>
        <pc:picChg chg="add">
          <ac:chgData name="Ben Watson (NHS Healthcare Improvement Scotland)" userId="d2d61d44-6897-4b7b-bde8-3c59ce965f88" providerId="ADAL" clId="{46EEBB57-EB39-408A-8250-135501E90536}" dt="2024-09-03T15:14:01.589" v="554"/>
          <ac:picMkLst>
            <pc:docMk/>
            <pc:sldMk cId="109857222" sldId="256"/>
            <ac:picMk id="3" creationId="{884AFF27-7A3F-1501-8A3A-334EB5E4018C}"/>
          </ac:picMkLst>
        </pc:picChg>
        <pc:picChg chg="mod">
          <ac:chgData name="Ben Watson (NHS Healthcare Improvement Scotland)" userId="d2d61d44-6897-4b7b-bde8-3c59ce965f88" providerId="ADAL" clId="{46EEBB57-EB39-408A-8250-135501E90536}" dt="2024-09-03T15:14:53.638" v="568" actId="962"/>
          <ac:picMkLst>
            <pc:docMk/>
            <pc:sldMk cId="109857222" sldId="256"/>
            <ac:picMk id="1026" creationId="{65599EE4-9C34-DBEA-E209-11F14172FD1C}"/>
          </ac:picMkLst>
        </pc:picChg>
      </pc:sldChg>
      <pc:sldChg chg="modSp mod">
        <pc:chgData name="Ben Watson (NHS Healthcare Improvement Scotland)" userId="d2d61d44-6897-4b7b-bde8-3c59ce965f88" providerId="ADAL" clId="{46EEBB57-EB39-408A-8250-135501E90536}" dt="2024-09-03T15:15:21.479" v="572"/>
        <pc:sldMkLst>
          <pc:docMk/>
          <pc:sldMk cId="209635344" sldId="257"/>
        </pc:sldMkLst>
        <pc:spChg chg="mod">
          <ac:chgData name="Ben Watson (NHS Healthcare Improvement Scotland)" userId="d2d61d44-6897-4b7b-bde8-3c59ce965f88" providerId="ADAL" clId="{46EEBB57-EB39-408A-8250-135501E90536}" dt="2024-09-03T15:05:38.674" v="88" actId="1076"/>
          <ac:spMkLst>
            <pc:docMk/>
            <pc:sldMk cId="209635344" sldId="257"/>
            <ac:spMk id="6" creationId="{0D542C85-6F9E-3C6F-0B4B-360DA9136617}"/>
          </ac:spMkLst>
        </pc:spChg>
        <pc:spChg chg="ord">
          <ac:chgData name="Ben Watson (NHS Healthcare Improvement Scotland)" userId="d2d61d44-6897-4b7b-bde8-3c59ce965f88" providerId="ADAL" clId="{46EEBB57-EB39-408A-8250-135501E90536}" dt="2024-09-03T15:15:21.479" v="572"/>
          <ac:spMkLst>
            <pc:docMk/>
            <pc:sldMk cId="209635344" sldId="257"/>
            <ac:spMk id="7" creationId="{0A4EF72D-FA46-10C4-1862-E8322E291F9A}"/>
          </ac:spMkLst>
        </pc:spChg>
      </pc:sldChg>
      <pc:sldChg chg="modSp mod">
        <pc:chgData name="Ben Watson (NHS Healthcare Improvement Scotland)" userId="d2d61d44-6897-4b7b-bde8-3c59ce965f88" providerId="ADAL" clId="{46EEBB57-EB39-408A-8250-135501E90536}" dt="2024-09-03T15:15:58.804" v="582"/>
        <pc:sldMkLst>
          <pc:docMk/>
          <pc:sldMk cId="356349908" sldId="259"/>
        </pc:sldMkLst>
        <pc:spChg chg="ord">
          <ac:chgData name="Ben Watson (NHS Healthcare Improvement Scotland)" userId="d2d61d44-6897-4b7b-bde8-3c59ce965f88" providerId="ADAL" clId="{46EEBB57-EB39-408A-8250-135501E90536}" dt="2024-09-03T15:15:58.804" v="582"/>
          <ac:spMkLst>
            <pc:docMk/>
            <pc:sldMk cId="356349908" sldId="259"/>
            <ac:spMk id="2" creationId="{8CBD2C27-6492-A514-D359-13E7D8E199A9}"/>
          </ac:spMkLst>
        </pc:spChg>
        <pc:spChg chg="mod ord">
          <ac:chgData name="Ben Watson (NHS Healthcare Improvement Scotland)" userId="d2d61d44-6897-4b7b-bde8-3c59ce965f88" providerId="ADAL" clId="{46EEBB57-EB39-408A-8250-135501E90536}" dt="2024-09-03T15:15:56.998" v="581"/>
          <ac:spMkLst>
            <pc:docMk/>
            <pc:sldMk cId="356349908" sldId="259"/>
            <ac:spMk id="11" creationId="{D0A93547-A6E8-0A91-6A5E-FC515518CFDB}"/>
          </ac:spMkLst>
        </pc:spChg>
        <pc:picChg chg="mod">
          <ac:chgData name="Ben Watson (NHS Healthcare Improvement Scotland)" userId="d2d61d44-6897-4b7b-bde8-3c59ce965f88" providerId="ADAL" clId="{46EEBB57-EB39-408A-8250-135501E90536}" dt="2024-09-03T15:15:54.026" v="579"/>
          <ac:picMkLst>
            <pc:docMk/>
            <pc:sldMk cId="356349908" sldId="259"/>
            <ac:picMk id="2050" creationId="{0756748D-80A9-C626-DE89-FB87272C85FE}"/>
          </ac:picMkLst>
        </pc:picChg>
      </pc:sldChg>
      <pc:sldChg chg="modSp mod">
        <pc:chgData name="Ben Watson (NHS Healthcare Improvement Scotland)" userId="d2d61d44-6897-4b7b-bde8-3c59ce965f88" providerId="ADAL" clId="{46EEBB57-EB39-408A-8250-135501E90536}" dt="2024-09-03T15:16:23.682" v="592"/>
        <pc:sldMkLst>
          <pc:docMk/>
          <pc:sldMk cId="2513737131" sldId="260"/>
        </pc:sldMkLst>
        <pc:spChg chg="ord">
          <ac:chgData name="Ben Watson (NHS Healthcare Improvement Scotland)" userId="d2d61d44-6897-4b7b-bde8-3c59ce965f88" providerId="ADAL" clId="{46EEBB57-EB39-408A-8250-135501E90536}" dt="2024-09-03T15:16:23.682" v="592"/>
          <ac:spMkLst>
            <pc:docMk/>
            <pc:sldMk cId="2513737131" sldId="260"/>
            <ac:spMk id="2" creationId="{71791E82-3EB9-A2A0-F9F7-D6EE8AF5FD56}"/>
          </ac:spMkLst>
        </pc:spChg>
        <pc:spChg chg="mod ord">
          <ac:chgData name="Ben Watson (NHS Healthcare Improvement Scotland)" userId="d2d61d44-6897-4b7b-bde8-3c59ce965f88" providerId="ADAL" clId="{46EEBB57-EB39-408A-8250-135501E90536}" dt="2024-09-03T15:16:22.193" v="591"/>
          <ac:spMkLst>
            <pc:docMk/>
            <pc:sldMk cId="2513737131" sldId="260"/>
            <ac:spMk id="3" creationId="{C7F261A4-70B4-F537-14EF-A0CED26B74D8}"/>
          </ac:spMkLst>
        </pc:spChg>
        <pc:picChg chg="mod">
          <ac:chgData name="Ben Watson (NHS Healthcare Improvement Scotland)" userId="d2d61d44-6897-4b7b-bde8-3c59ce965f88" providerId="ADAL" clId="{46EEBB57-EB39-408A-8250-135501E90536}" dt="2024-09-03T15:11:31.017" v="363" actId="962"/>
          <ac:picMkLst>
            <pc:docMk/>
            <pc:sldMk cId="2513737131" sldId="260"/>
            <ac:picMk id="3076" creationId="{86375BE8-EF60-5BC7-32A2-9590221F9889}"/>
          </ac:picMkLst>
        </pc:picChg>
      </pc:sldChg>
      <pc:sldChg chg="modSp mod">
        <pc:chgData name="Ben Watson (NHS Healthcare Improvement Scotland)" userId="d2d61d44-6897-4b7b-bde8-3c59ce965f88" providerId="ADAL" clId="{46EEBB57-EB39-408A-8250-135501E90536}" dt="2024-09-03T15:17:36.466" v="618" actId="14100"/>
        <pc:sldMkLst>
          <pc:docMk/>
          <pc:sldMk cId="2466552704" sldId="261"/>
        </pc:sldMkLst>
        <pc:spChg chg="ord">
          <ac:chgData name="Ben Watson (NHS Healthcare Improvement Scotland)" userId="d2d61d44-6897-4b7b-bde8-3c59ce965f88" providerId="ADAL" clId="{46EEBB57-EB39-408A-8250-135501E90536}" dt="2024-09-03T15:16:40.535" v="599"/>
          <ac:spMkLst>
            <pc:docMk/>
            <pc:sldMk cId="2466552704" sldId="261"/>
            <ac:spMk id="2" creationId="{EB934EB0-73FE-1ECB-DB15-48AD8545C251}"/>
          </ac:spMkLst>
        </pc:spChg>
        <pc:spChg chg="mod ord">
          <ac:chgData name="Ben Watson (NHS Healthcare Improvement Scotland)" userId="d2d61d44-6897-4b7b-bde8-3c59ce965f88" providerId="ADAL" clId="{46EEBB57-EB39-408A-8250-135501E90536}" dt="2024-09-03T15:17:36.466" v="618" actId="14100"/>
          <ac:spMkLst>
            <pc:docMk/>
            <pc:sldMk cId="2466552704" sldId="261"/>
            <ac:spMk id="4" creationId="{B80B0283-9FF8-D72D-CF77-B701B1AD041E}"/>
          </ac:spMkLst>
        </pc:spChg>
        <pc:picChg chg="mod">
          <ac:chgData name="Ben Watson (NHS Healthcare Improvement Scotland)" userId="d2d61d44-6897-4b7b-bde8-3c59ce965f88" providerId="ADAL" clId="{46EEBB57-EB39-408A-8250-135501E90536}" dt="2024-09-03T15:11:39.993" v="367" actId="962"/>
          <ac:picMkLst>
            <pc:docMk/>
            <pc:sldMk cId="2466552704" sldId="261"/>
            <ac:picMk id="4098" creationId="{940C707E-B593-98F9-1A1C-56F183BD5625}"/>
          </ac:picMkLst>
        </pc:picChg>
      </pc:sldChg>
      <pc:sldChg chg="modSp mod">
        <pc:chgData name="Ben Watson (NHS Healthcare Improvement Scotland)" userId="d2d61d44-6897-4b7b-bde8-3c59ce965f88" providerId="ADAL" clId="{46EEBB57-EB39-408A-8250-135501E90536}" dt="2024-09-03T15:16:47.041" v="602"/>
        <pc:sldMkLst>
          <pc:docMk/>
          <pc:sldMk cId="1785824101" sldId="262"/>
        </pc:sldMkLst>
        <pc:spChg chg="ord">
          <ac:chgData name="Ben Watson (NHS Healthcare Improvement Scotland)" userId="d2d61d44-6897-4b7b-bde8-3c59ce965f88" providerId="ADAL" clId="{46EEBB57-EB39-408A-8250-135501E90536}" dt="2024-09-03T15:16:47.041" v="602"/>
          <ac:spMkLst>
            <pc:docMk/>
            <pc:sldMk cId="1785824101" sldId="262"/>
            <ac:spMk id="2" creationId="{2C33F12F-A82A-28A3-966E-6B7991316D11}"/>
          </ac:spMkLst>
        </pc:spChg>
        <pc:spChg chg="mod ord">
          <ac:chgData name="Ben Watson (NHS Healthcare Improvement Scotland)" userId="d2d61d44-6897-4b7b-bde8-3c59ce965f88" providerId="ADAL" clId="{46EEBB57-EB39-408A-8250-135501E90536}" dt="2024-09-03T15:16:45.768" v="601"/>
          <ac:spMkLst>
            <pc:docMk/>
            <pc:sldMk cId="1785824101" sldId="262"/>
            <ac:spMk id="4" creationId="{4B5DAB26-71D8-9431-5A64-ACAEE52AB05B}"/>
          </ac:spMkLst>
        </pc:spChg>
        <pc:picChg chg="mod">
          <ac:chgData name="Ben Watson (NHS Healthcare Improvement Scotland)" userId="d2d61d44-6897-4b7b-bde8-3c59ce965f88" providerId="ADAL" clId="{46EEBB57-EB39-408A-8250-135501E90536}" dt="2024-09-03T15:11:59.206" v="429" actId="962"/>
          <ac:picMkLst>
            <pc:docMk/>
            <pc:sldMk cId="1785824101" sldId="262"/>
            <ac:picMk id="5124" creationId="{906ECC3C-9489-6CED-8853-E45700ADC2C6}"/>
          </ac:picMkLst>
        </pc:picChg>
      </pc:sldChg>
      <pc:sldChg chg="modSp mod">
        <pc:chgData name="Ben Watson (NHS Healthcare Improvement Scotland)" userId="d2d61d44-6897-4b7b-bde8-3c59ce965f88" providerId="ADAL" clId="{46EEBB57-EB39-408A-8250-135501E90536}" dt="2024-09-03T15:17:06.873" v="611"/>
        <pc:sldMkLst>
          <pc:docMk/>
          <pc:sldMk cId="217410869" sldId="263"/>
        </pc:sldMkLst>
        <pc:spChg chg="mod ord">
          <ac:chgData name="Ben Watson (NHS Healthcare Improvement Scotland)" userId="d2d61d44-6897-4b7b-bde8-3c59ce965f88" providerId="ADAL" clId="{46EEBB57-EB39-408A-8250-135501E90536}" dt="2024-09-03T15:17:04.983" v="610"/>
          <ac:spMkLst>
            <pc:docMk/>
            <pc:sldMk cId="217410869" sldId="263"/>
            <ac:spMk id="3" creationId="{00EAAEA2-D362-4919-3315-6F198F12DA6E}"/>
          </ac:spMkLst>
        </pc:spChg>
        <pc:spChg chg="ord">
          <ac:chgData name="Ben Watson (NHS Healthcare Improvement Scotland)" userId="d2d61d44-6897-4b7b-bde8-3c59ce965f88" providerId="ADAL" clId="{46EEBB57-EB39-408A-8250-135501E90536}" dt="2024-09-03T15:17:06.873" v="611"/>
          <ac:spMkLst>
            <pc:docMk/>
            <pc:sldMk cId="217410869" sldId="263"/>
            <ac:spMk id="4" creationId="{5FCB4ED9-B736-2DC4-0FE6-1992E647431F}"/>
          </ac:spMkLst>
        </pc:spChg>
        <pc:picChg chg="mod">
          <ac:chgData name="Ben Watson (NHS Healthcare Improvement Scotland)" userId="d2d61d44-6897-4b7b-bde8-3c59ce965f88" providerId="ADAL" clId="{46EEBB57-EB39-408A-8250-135501E90536}" dt="2024-09-03T15:12:30.680" v="509" actId="962"/>
          <ac:picMkLst>
            <pc:docMk/>
            <pc:sldMk cId="217410869" sldId="263"/>
            <ac:picMk id="7174" creationId="{FF47C8CE-5895-31D5-A493-576B4BC9BCDA}"/>
          </ac:picMkLst>
        </pc:picChg>
      </pc:sldChg>
      <pc:sldChg chg="modSp mod">
        <pc:chgData name="Ben Watson (NHS Healthcare Improvement Scotland)" userId="d2d61d44-6897-4b7b-bde8-3c59ce965f88" providerId="ADAL" clId="{46EEBB57-EB39-408A-8250-135501E90536}" dt="2024-09-03T15:17:00.128" v="608"/>
        <pc:sldMkLst>
          <pc:docMk/>
          <pc:sldMk cId="4280777286" sldId="264"/>
        </pc:sldMkLst>
        <pc:spChg chg="ord">
          <ac:chgData name="Ben Watson (NHS Healthcare Improvement Scotland)" userId="d2d61d44-6897-4b7b-bde8-3c59ce965f88" providerId="ADAL" clId="{46EEBB57-EB39-408A-8250-135501E90536}" dt="2024-09-03T15:17:00.128" v="608"/>
          <ac:spMkLst>
            <pc:docMk/>
            <pc:sldMk cId="4280777286" sldId="264"/>
            <ac:spMk id="2" creationId="{46FCFD6B-36CB-4C7C-03C4-DA84AAF657B2}"/>
          </ac:spMkLst>
        </pc:spChg>
        <pc:spChg chg="mod ord">
          <ac:chgData name="Ben Watson (NHS Healthcare Improvement Scotland)" userId="d2d61d44-6897-4b7b-bde8-3c59ce965f88" providerId="ADAL" clId="{46EEBB57-EB39-408A-8250-135501E90536}" dt="2024-09-03T15:16:58.746" v="607"/>
          <ac:spMkLst>
            <pc:docMk/>
            <pc:sldMk cId="4280777286" sldId="264"/>
            <ac:spMk id="3" creationId="{1C75BFCB-C9E6-5873-B017-1710A297B3C2}"/>
          </ac:spMkLst>
        </pc:spChg>
        <pc:picChg chg="mod">
          <ac:chgData name="Ben Watson (NHS Healthcare Improvement Scotland)" userId="d2d61d44-6897-4b7b-bde8-3c59ce965f88" providerId="ADAL" clId="{46EEBB57-EB39-408A-8250-135501E90536}" dt="2024-09-03T15:12:08.421" v="433" actId="962"/>
          <ac:picMkLst>
            <pc:docMk/>
            <pc:sldMk cId="4280777286" sldId="264"/>
            <ac:picMk id="6146" creationId="{5370611A-4075-AAC3-A961-C8FA1E19EB78}"/>
          </ac:picMkLst>
        </pc:picChg>
      </pc:sldChg>
      <pc:sldChg chg="delSp modSp mod">
        <pc:chgData name="Ben Watson (NHS Healthcare Improvement Scotland)" userId="d2d61d44-6897-4b7b-bde8-3c59ce965f88" providerId="ADAL" clId="{46EEBB57-EB39-408A-8250-135501E90536}" dt="2024-09-03T15:19:06.697" v="625" actId="1076"/>
        <pc:sldMkLst>
          <pc:docMk/>
          <pc:sldMk cId="1344259660" sldId="267"/>
        </pc:sldMkLst>
        <pc:spChg chg="del mod">
          <ac:chgData name="Ben Watson (NHS Healthcare Improvement Scotland)" userId="d2d61d44-6897-4b7b-bde8-3c59ce965f88" providerId="ADAL" clId="{46EEBB57-EB39-408A-8250-135501E90536}" dt="2024-09-03T15:12:58.834" v="515" actId="478"/>
          <ac:spMkLst>
            <pc:docMk/>
            <pc:sldMk cId="1344259660" sldId="267"/>
            <ac:spMk id="5" creationId="{00000000-0000-0000-0000-000000000000}"/>
          </ac:spMkLst>
        </pc:spChg>
        <pc:spChg chg="mod">
          <ac:chgData name="Ben Watson (NHS Healthcare Improvement Scotland)" userId="d2d61d44-6897-4b7b-bde8-3c59ce965f88" providerId="ADAL" clId="{46EEBB57-EB39-408A-8250-135501E90536}" dt="2024-09-03T15:18:53.604" v="624" actId="20577"/>
          <ac:spMkLst>
            <pc:docMk/>
            <pc:sldMk cId="1344259660" sldId="267"/>
            <ac:spMk id="6" creationId="{00000000-0000-0000-0000-000000000000}"/>
          </ac:spMkLst>
        </pc:spChg>
        <pc:picChg chg="mod">
          <ac:chgData name="Ben Watson (NHS Healthcare Improvement Scotland)" userId="d2d61d44-6897-4b7b-bde8-3c59ce965f88" providerId="ADAL" clId="{46EEBB57-EB39-408A-8250-135501E90536}" dt="2024-09-03T15:19:06.697" v="625" actId="1076"/>
          <ac:picMkLst>
            <pc:docMk/>
            <pc:sldMk cId="1344259660" sldId="267"/>
            <ac:picMk id="2" creationId="{F9F8DE59-892B-D153-9F16-F5AD7E59A1C3}"/>
          </ac:picMkLst>
        </pc:picChg>
        <pc:picChg chg="mod">
          <ac:chgData name="Ben Watson (NHS Healthcare Improvement Scotland)" userId="d2d61d44-6897-4b7b-bde8-3c59ce965f88" providerId="ADAL" clId="{46EEBB57-EB39-408A-8250-135501E90536}" dt="2024-09-03T15:13:19.892" v="551" actId="962"/>
          <ac:picMkLst>
            <pc:docMk/>
            <pc:sldMk cId="1344259660" sldId="267"/>
            <ac:picMk id="3" creationId="{44BB7187-280C-D76B-F4A2-BC45C9FC3B63}"/>
          </ac:picMkLst>
        </pc:picChg>
        <pc:picChg chg="mod">
          <ac:chgData name="Ben Watson (NHS Healthcare Improvement Scotland)" userId="d2d61d44-6897-4b7b-bde8-3c59ce965f88" providerId="ADAL" clId="{46EEBB57-EB39-408A-8250-135501E90536}" dt="2024-09-03T15:13:05.236" v="517" actId="962"/>
          <ac:picMkLst>
            <pc:docMk/>
            <pc:sldMk cId="1344259660" sldId="267"/>
            <ac:picMk id="11" creationId="{00000000-0000-0000-0000-000000000000}"/>
          </ac:picMkLst>
        </pc:picChg>
        <pc:picChg chg="mod">
          <ac:chgData name="Ben Watson (NHS Healthcare Improvement Scotland)" userId="d2d61d44-6897-4b7b-bde8-3c59ce965f88" providerId="ADAL" clId="{46EEBB57-EB39-408A-8250-135501E90536}" dt="2024-09-03T15:13:01.406" v="516" actId="962"/>
          <ac:picMkLst>
            <pc:docMk/>
            <pc:sldMk cId="1344259660" sldId="267"/>
            <ac:picMk id="19" creationId="{00000000-0000-0000-0000-000000000000}"/>
          </ac:picMkLst>
        </pc:picChg>
      </pc:sldChg>
      <pc:sldChg chg="modSp mod">
        <pc:chgData name="Ben Watson (NHS Healthcare Improvement Scotland)" userId="d2d61d44-6897-4b7b-bde8-3c59ce965f88" providerId="ADAL" clId="{46EEBB57-EB39-408A-8250-135501E90536}" dt="2024-09-03T15:16:12.762" v="586"/>
        <pc:sldMkLst>
          <pc:docMk/>
          <pc:sldMk cId="380446754" sldId="274"/>
        </pc:sldMkLst>
        <pc:spChg chg="ord">
          <ac:chgData name="Ben Watson (NHS Healthcare Improvement Scotland)" userId="d2d61d44-6897-4b7b-bde8-3c59ce965f88" providerId="ADAL" clId="{46EEBB57-EB39-408A-8250-135501E90536}" dt="2024-09-03T15:16:12.762" v="586"/>
          <ac:spMkLst>
            <pc:docMk/>
            <pc:sldMk cId="380446754" sldId="274"/>
            <ac:spMk id="2" creationId="{8CBD2C27-6492-A514-D359-13E7D8E199A9}"/>
          </ac:spMkLst>
        </pc:spChg>
        <pc:spChg chg="mod ord">
          <ac:chgData name="Ben Watson (NHS Healthcare Improvement Scotland)" userId="d2d61d44-6897-4b7b-bde8-3c59ce965f88" providerId="ADAL" clId="{46EEBB57-EB39-408A-8250-135501E90536}" dt="2024-09-03T15:16:11.312" v="584"/>
          <ac:spMkLst>
            <pc:docMk/>
            <pc:sldMk cId="380446754" sldId="274"/>
            <ac:spMk id="11" creationId="{D0A93547-A6E8-0A91-6A5E-FC515518CFDB}"/>
          </ac:spMkLst>
        </pc:spChg>
        <pc:picChg chg="mod">
          <ac:chgData name="Ben Watson (NHS Healthcare Improvement Scotland)" userId="d2d61d44-6897-4b7b-bde8-3c59ce965f88" providerId="ADAL" clId="{46EEBB57-EB39-408A-8250-135501E90536}" dt="2024-09-03T15:10:43.556" v="317" actId="962"/>
          <ac:picMkLst>
            <pc:docMk/>
            <pc:sldMk cId="380446754" sldId="274"/>
            <ac:picMk id="2050" creationId="{0756748D-80A9-C626-DE89-FB87272C85FE}"/>
          </ac:picMkLst>
        </pc:picChg>
      </pc:sldChg>
      <pc:sldChg chg="modSp mod">
        <pc:chgData name="Ben Watson (NHS Healthcare Improvement Scotland)" userId="d2d61d44-6897-4b7b-bde8-3c59ce965f88" providerId="ADAL" clId="{46EEBB57-EB39-408A-8250-135501E90536}" dt="2024-09-03T15:16:17.799" v="589"/>
        <pc:sldMkLst>
          <pc:docMk/>
          <pc:sldMk cId="3590216186" sldId="275"/>
        </pc:sldMkLst>
        <pc:spChg chg="ord">
          <ac:chgData name="Ben Watson (NHS Healthcare Improvement Scotland)" userId="d2d61d44-6897-4b7b-bde8-3c59ce965f88" providerId="ADAL" clId="{46EEBB57-EB39-408A-8250-135501E90536}" dt="2024-09-03T15:16:17.799" v="589"/>
          <ac:spMkLst>
            <pc:docMk/>
            <pc:sldMk cId="3590216186" sldId="275"/>
            <ac:spMk id="2" creationId="{8CBD2C27-6492-A514-D359-13E7D8E199A9}"/>
          </ac:spMkLst>
        </pc:spChg>
        <pc:spChg chg="mod ord">
          <ac:chgData name="Ben Watson (NHS Healthcare Improvement Scotland)" userId="d2d61d44-6897-4b7b-bde8-3c59ce965f88" providerId="ADAL" clId="{46EEBB57-EB39-408A-8250-135501E90536}" dt="2024-09-03T15:16:16.389" v="588"/>
          <ac:spMkLst>
            <pc:docMk/>
            <pc:sldMk cId="3590216186" sldId="275"/>
            <ac:spMk id="11" creationId="{D0A93547-A6E8-0A91-6A5E-FC515518CFDB}"/>
          </ac:spMkLst>
        </pc:spChg>
        <pc:picChg chg="mod">
          <ac:chgData name="Ben Watson (NHS Healthcare Improvement Scotland)" userId="d2d61d44-6897-4b7b-bde8-3c59ce965f88" providerId="ADAL" clId="{46EEBB57-EB39-408A-8250-135501E90536}" dt="2024-09-03T15:10:52.246" v="319" actId="962"/>
          <ac:picMkLst>
            <pc:docMk/>
            <pc:sldMk cId="3590216186" sldId="275"/>
            <ac:picMk id="2050" creationId="{0756748D-80A9-C626-DE89-FB87272C85FE}"/>
          </ac:picMkLst>
        </pc:picChg>
      </pc:sldChg>
      <pc:sldChg chg="modSp mod">
        <pc:chgData name="Ben Watson (NHS Healthcare Improvement Scotland)" userId="d2d61d44-6897-4b7b-bde8-3c59ce965f88" providerId="ADAL" clId="{46EEBB57-EB39-408A-8250-135501E90536}" dt="2024-09-03T15:16:34.772" v="596"/>
        <pc:sldMkLst>
          <pc:docMk/>
          <pc:sldMk cId="2389457521" sldId="276"/>
        </pc:sldMkLst>
        <pc:spChg chg="ord">
          <ac:chgData name="Ben Watson (NHS Healthcare Improvement Scotland)" userId="d2d61d44-6897-4b7b-bde8-3c59ce965f88" providerId="ADAL" clId="{46EEBB57-EB39-408A-8250-135501E90536}" dt="2024-09-03T15:16:34.772" v="596"/>
          <ac:spMkLst>
            <pc:docMk/>
            <pc:sldMk cId="2389457521" sldId="276"/>
            <ac:spMk id="2" creationId="{EB934EB0-73FE-1ECB-DB15-48AD8545C251}"/>
          </ac:spMkLst>
        </pc:spChg>
        <pc:spChg chg="mod ord">
          <ac:chgData name="Ben Watson (NHS Healthcare Improvement Scotland)" userId="d2d61d44-6897-4b7b-bde8-3c59ce965f88" providerId="ADAL" clId="{46EEBB57-EB39-408A-8250-135501E90536}" dt="2024-09-03T15:16:33.267" v="594"/>
          <ac:spMkLst>
            <pc:docMk/>
            <pc:sldMk cId="2389457521" sldId="276"/>
            <ac:spMk id="4" creationId="{B80B0283-9FF8-D72D-CF77-B701B1AD041E}"/>
          </ac:spMkLst>
        </pc:spChg>
        <pc:picChg chg="mod">
          <ac:chgData name="Ben Watson (NHS Healthcare Improvement Scotland)" userId="d2d61d44-6897-4b7b-bde8-3c59ce965f88" providerId="ADAL" clId="{46EEBB57-EB39-408A-8250-135501E90536}" dt="2024-09-03T15:11:36.150" v="365" actId="962"/>
          <ac:picMkLst>
            <pc:docMk/>
            <pc:sldMk cId="2389457521" sldId="276"/>
            <ac:picMk id="4098" creationId="{940C707E-B593-98F9-1A1C-56F183BD5625}"/>
          </ac:picMkLst>
        </pc:picChg>
      </pc:sldChg>
      <pc:sldChg chg="modSp mod">
        <pc:chgData name="Ben Watson (NHS Healthcare Improvement Scotland)" userId="d2d61d44-6897-4b7b-bde8-3c59ce965f88" providerId="ADAL" clId="{46EEBB57-EB39-408A-8250-135501E90536}" dt="2024-09-03T15:17:11.719" v="614"/>
        <pc:sldMkLst>
          <pc:docMk/>
          <pc:sldMk cId="1222118390" sldId="278"/>
        </pc:sldMkLst>
        <pc:spChg chg="mod ord">
          <ac:chgData name="Ben Watson (NHS Healthcare Improvement Scotland)" userId="d2d61d44-6897-4b7b-bde8-3c59ce965f88" providerId="ADAL" clId="{46EEBB57-EB39-408A-8250-135501E90536}" dt="2024-09-03T15:17:10.369" v="613"/>
          <ac:spMkLst>
            <pc:docMk/>
            <pc:sldMk cId="1222118390" sldId="278"/>
            <ac:spMk id="3" creationId="{00EAAEA2-D362-4919-3315-6F198F12DA6E}"/>
          </ac:spMkLst>
        </pc:spChg>
        <pc:spChg chg="ord">
          <ac:chgData name="Ben Watson (NHS Healthcare Improvement Scotland)" userId="d2d61d44-6897-4b7b-bde8-3c59ce965f88" providerId="ADAL" clId="{46EEBB57-EB39-408A-8250-135501E90536}" dt="2024-09-03T15:17:11.719" v="614"/>
          <ac:spMkLst>
            <pc:docMk/>
            <pc:sldMk cId="1222118390" sldId="278"/>
            <ac:spMk id="4" creationId="{5FCB4ED9-B736-2DC4-0FE6-1992E647431F}"/>
          </ac:spMkLst>
        </pc:spChg>
        <pc:picChg chg="mod">
          <ac:chgData name="Ben Watson (NHS Healthcare Improvement Scotland)" userId="d2d61d44-6897-4b7b-bde8-3c59ce965f88" providerId="ADAL" clId="{46EEBB57-EB39-408A-8250-135501E90536}" dt="2024-09-03T15:12:36.438" v="511" actId="962"/>
          <ac:picMkLst>
            <pc:docMk/>
            <pc:sldMk cId="1222118390" sldId="278"/>
            <ac:picMk id="7174" creationId="{FF47C8CE-5895-31D5-A493-576B4BC9BCDA}"/>
          </ac:picMkLst>
        </pc:picChg>
      </pc:sldChg>
      <pc:sldChg chg="modSp mod">
        <pc:chgData name="Ben Watson (NHS Healthcare Improvement Scotland)" userId="d2d61d44-6897-4b7b-bde8-3c59ce965f88" providerId="ADAL" clId="{46EEBB57-EB39-408A-8250-135501E90536}" dt="2024-09-03T15:17:17.724" v="617"/>
        <pc:sldMkLst>
          <pc:docMk/>
          <pc:sldMk cId="1441005048" sldId="279"/>
        </pc:sldMkLst>
        <pc:spChg chg="mod ord">
          <ac:chgData name="Ben Watson (NHS Healthcare Improvement Scotland)" userId="d2d61d44-6897-4b7b-bde8-3c59ce965f88" providerId="ADAL" clId="{46EEBB57-EB39-408A-8250-135501E90536}" dt="2024-09-03T15:17:16.250" v="616"/>
          <ac:spMkLst>
            <pc:docMk/>
            <pc:sldMk cId="1441005048" sldId="279"/>
            <ac:spMk id="3" creationId="{00EAAEA2-D362-4919-3315-6F198F12DA6E}"/>
          </ac:spMkLst>
        </pc:spChg>
        <pc:spChg chg="ord">
          <ac:chgData name="Ben Watson (NHS Healthcare Improvement Scotland)" userId="d2d61d44-6897-4b7b-bde8-3c59ce965f88" providerId="ADAL" clId="{46EEBB57-EB39-408A-8250-135501E90536}" dt="2024-09-03T15:17:17.724" v="617"/>
          <ac:spMkLst>
            <pc:docMk/>
            <pc:sldMk cId="1441005048" sldId="279"/>
            <ac:spMk id="4" creationId="{5FCB4ED9-B736-2DC4-0FE6-1992E647431F}"/>
          </ac:spMkLst>
        </pc:spChg>
        <pc:picChg chg="mod">
          <ac:chgData name="Ben Watson (NHS Healthcare Improvement Scotland)" userId="d2d61d44-6897-4b7b-bde8-3c59ce965f88" providerId="ADAL" clId="{46EEBB57-EB39-408A-8250-135501E90536}" dt="2024-09-03T15:12:39.981" v="513" actId="962"/>
          <ac:picMkLst>
            <pc:docMk/>
            <pc:sldMk cId="1441005048" sldId="279"/>
            <ac:picMk id="7174" creationId="{FF47C8CE-5895-31D5-A493-576B4BC9BCDA}"/>
          </ac:picMkLst>
        </pc:picChg>
      </pc:sldChg>
      <pc:sldChg chg="modSp mod">
        <pc:chgData name="Ben Watson (NHS Healthcare Improvement Scotland)" userId="d2d61d44-6897-4b7b-bde8-3c59ce965f88" providerId="ADAL" clId="{46EEBB57-EB39-408A-8250-135501E90536}" dt="2024-09-03T15:16:53.808" v="605"/>
        <pc:sldMkLst>
          <pc:docMk/>
          <pc:sldMk cId="4033692422" sldId="280"/>
        </pc:sldMkLst>
        <pc:spChg chg="ord">
          <ac:chgData name="Ben Watson (NHS Healthcare Improvement Scotland)" userId="d2d61d44-6897-4b7b-bde8-3c59ce965f88" providerId="ADAL" clId="{46EEBB57-EB39-408A-8250-135501E90536}" dt="2024-09-03T15:16:53.808" v="605"/>
          <ac:spMkLst>
            <pc:docMk/>
            <pc:sldMk cId="4033692422" sldId="280"/>
            <ac:spMk id="2" creationId="{2C33F12F-A82A-28A3-966E-6B7991316D11}"/>
          </ac:spMkLst>
        </pc:spChg>
        <pc:spChg chg="mod ord">
          <ac:chgData name="Ben Watson (NHS Healthcare Improvement Scotland)" userId="d2d61d44-6897-4b7b-bde8-3c59ce965f88" providerId="ADAL" clId="{46EEBB57-EB39-408A-8250-135501E90536}" dt="2024-09-03T15:16:52.288" v="604"/>
          <ac:spMkLst>
            <pc:docMk/>
            <pc:sldMk cId="4033692422" sldId="280"/>
            <ac:spMk id="4" creationId="{4B5DAB26-71D8-9431-5A64-ACAEE52AB05B}"/>
          </ac:spMkLst>
        </pc:spChg>
        <pc:picChg chg="mod">
          <ac:chgData name="Ben Watson (NHS Healthcare Improvement Scotland)" userId="d2d61d44-6897-4b7b-bde8-3c59ce965f88" providerId="ADAL" clId="{46EEBB57-EB39-408A-8250-135501E90536}" dt="2024-09-03T15:12:06.165" v="431" actId="962"/>
          <ac:picMkLst>
            <pc:docMk/>
            <pc:sldMk cId="4033692422" sldId="280"/>
            <ac:picMk id="5124" creationId="{906ECC3C-9489-6CED-8853-E45700ADC2C6}"/>
          </ac:picMkLst>
        </pc:picChg>
      </pc:sldChg>
      <pc:sldChg chg="modSp mod">
        <pc:chgData name="Ben Watson (NHS Healthcare Improvement Scotland)" userId="d2d61d44-6897-4b7b-bde8-3c59ce965f88" providerId="ADAL" clId="{46EEBB57-EB39-408A-8250-135501E90536}" dt="2024-09-03T15:15:29.203" v="573"/>
        <pc:sldMkLst>
          <pc:docMk/>
          <pc:sldMk cId="1019932191" sldId="281"/>
        </pc:sldMkLst>
        <pc:spChg chg="mod">
          <ac:chgData name="Ben Watson (NHS Healthcare Improvement Scotland)" userId="d2d61d44-6897-4b7b-bde8-3c59ce965f88" providerId="ADAL" clId="{46EEBB57-EB39-408A-8250-135501E90536}" dt="2024-09-03T15:05:49.910" v="92" actId="1076"/>
          <ac:spMkLst>
            <pc:docMk/>
            <pc:sldMk cId="1019932191" sldId="281"/>
            <ac:spMk id="6" creationId="{0D542C85-6F9E-3C6F-0B4B-360DA9136617}"/>
          </ac:spMkLst>
        </pc:spChg>
        <pc:spChg chg="ord">
          <ac:chgData name="Ben Watson (NHS Healthcare Improvement Scotland)" userId="d2d61d44-6897-4b7b-bde8-3c59ce965f88" providerId="ADAL" clId="{46EEBB57-EB39-408A-8250-135501E90536}" dt="2024-09-03T15:15:29.203" v="573"/>
          <ac:spMkLst>
            <pc:docMk/>
            <pc:sldMk cId="1019932191" sldId="281"/>
            <ac:spMk id="7" creationId="{0A4EF72D-FA46-10C4-1862-E8322E291F9A}"/>
          </ac:spMkLst>
        </pc:spChg>
      </pc:sldChg>
      <pc:sldChg chg="modSp mod">
        <pc:chgData name="Ben Watson (NHS Healthcare Improvement Scotland)" userId="d2d61d44-6897-4b7b-bde8-3c59ce965f88" providerId="ADAL" clId="{46EEBB57-EB39-408A-8250-135501E90536}" dt="2024-09-03T15:15:49.358" v="577"/>
        <pc:sldMkLst>
          <pc:docMk/>
          <pc:sldMk cId="2976454814" sldId="282"/>
        </pc:sldMkLst>
        <pc:spChg chg="mod">
          <ac:chgData name="Ben Watson (NHS Healthcare Improvement Scotland)" userId="d2d61d44-6897-4b7b-bde8-3c59ce965f88" providerId="ADAL" clId="{46EEBB57-EB39-408A-8250-135501E90536}" dt="2024-09-03T15:06:28.395" v="114" actId="1076"/>
          <ac:spMkLst>
            <pc:docMk/>
            <pc:sldMk cId="2976454814" sldId="282"/>
            <ac:spMk id="3" creationId="{0E74AD4D-044F-20AE-D2E8-AB74C53E1C0D}"/>
          </ac:spMkLst>
        </pc:spChg>
        <pc:picChg chg="mod">
          <ac:chgData name="Ben Watson (NHS Healthcare Improvement Scotland)" userId="d2d61d44-6897-4b7b-bde8-3c59ce965f88" providerId="ADAL" clId="{46EEBB57-EB39-408A-8250-135501E90536}" dt="2024-09-03T15:15:49.358" v="577"/>
          <ac:picMkLst>
            <pc:docMk/>
            <pc:sldMk cId="2976454814" sldId="282"/>
            <ac:picMk id="4" creationId="{25AB0E84-0FF3-2D67-06F9-6C3659A64E7E}"/>
          </ac:picMkLst>
        </pc:picChg>
      </pc:sldChg>
      <pc:sldChg chg="modSp mod">
        <pc:chgData name="Ben Watson (NHS Healthcare Improvement Scotland)" userId="d2d61d44-6897-4b7b-bde8-3c59ce965f88" providerId="ADAL" clId="{46EEBB57-EB39-408A-8250-135501E90536}" dt="2024-09-03T15:15:46.200" v="576"/>
        <pc:sldMkLst>
          <pc:docMk/>
          <pc:sldMk cId="1184788407" sldId="283"/>
        </pc:sldMkLst>
        <pc:spChg chg="mod">
          <ac:chgData name="Ben Watson (NHS Healthcare Improvement Scotland)" userId="d2d61d44-6897-4b7b-bde8-3c59ce965f88" providerId="ADAL" clId="{46EEBB57-EB39-408A-8250-135501E90536}" dt="2024-09-03T15:06:20.017" v="110" actId="1076"/>
          <ac:spMkLst>
            <pc:docMk/>
            <pc:sldMk cId="1184788407" sldId="283"/>
            <ac:spMk id="3" creationId="{C6CB268A-D739-FEF6-317E-B82916AF2093}"/>
          </ac:spMkLst>
        </pc:spChg>
        <pc:picChg chg="mod">
          <ac:chgData name="Ben Watson (NHS Healthcare Improvement Scotland)" userId="d2d61d44-6897-4b7b-bde8-3c59ce965f88" providerId="ADAL" clId="{46EEBB57-EB39-408A-8250-135501E90536}" dt="2024-09-03T15:15:46.200" v="576"/>
          <ac:picMkLst>
            <pc:docMk/>
            <pc:sldMk cId="1184788407" sldId="283"/>
            <ac:picMk id="4" creationId="{D47572FB-E8CE-25C8-9423-22A28A891B0E}"/>
          </ac:picMkLst>
        </pc:picChg>
      </pc:sldChg>
      <pc:sldChg chg="modSp mod">
        <pc:chgData name="Ben Watson (NHS Healthcare Improvement Scotland)" userId="d2d61d44-6897-4b7b-bde8-3c59ce965f88" providerId="ADAL" clId="{46EEBB57-EB39-408A-8250-135501E90536}" dt="2024-09-03T16:29:37.564" v="661" actId="20577"/>
        <pc:sldMkLst>
          <pc:docMk/>
          <pc:sldMk cId="1066591132" sldId="284"/>
        </pc:sldMkLst>
        <pc:spChg chg="mod">
          <ac:chgData name="Ben Watson (NHS Healthcare Improvement Scotland)" userId="d2d61d44-6897-4b7b-bde8-3c59ce965f88" providerId="ADAL" clId="{46EEBB57-EB39-408A-8250-135501E90536}" dt="2024-09-03T16:29:37.564" v="661" actId="20577"/>
          <ac:spMkLst>
            <pc:docMk/>
            <pc:sldMk cId="1066591132" sldId="284"/>
            <ac:spMk id="3" creationId="{6E6221B7-045C-5439-9FD2-D0865D4A9ED5}"/>
          </ac:spMkLst>
        </pc:spChg>
        <pc:picChg chg="mod">
          <ac:chgData name="Ben Watson (NHS Healthcare Improvement Scotland)" userId="d2d61d44-6897-4b7b-bde8-3c59ce965f88" providerId="ADAL" clId="{46EEBB57-EB39-408A-8250-135501E90536}" dt="2024-09-03T15:15:43.168" v="575"/>
          <ac:picMkLst>
            <pc:docMk/>
            <pc:sldMk cId="1066591132" sldId="284"/>
            <ac:picMk id="4" creationId="{667EC0EF-F204-E2BB-9E40-B0B59DA02984}"/>
          </ac:picMkLst>
        </pc:picChg>
      </pc:sldChg>
      <pc:sldChg chg="modSp mod">
        <pc:chgData name="Ben Watson (NHS Healthcare Improvement Scotland)" userId="d2d61d44-6897-4b7b-bde8-3c59ce965f88" providerId="ADAL" clId="{46EEBB57-EB39-408A-8250-135501E90536}" dt="2024-09-03T15:17:50.473" v="619" actId="20577"/>
        <pc:sldMkLst>
          <pc:docMk/>
          <pc:sldMk cId="2207806710" sldId="285"/>
        </pc:sldMkLst>
        <pc:spChg chg="mod">
          <ac:chgData name="Ben Watson (NHS Healthcare Improvement Scotland)" userId="d2d61d44-6897-4b7b-bde8-3c59ce965f88" providerId="ADAL" clId="{46EEBB57-EB39-408A-8250-135501E90536}" dt="2024-09-03T15:17:50.473" v="619" actId="20577"/>
          <ac:spMkLst>
            <pc:docMk/>
            <pc:sldMk cId="2207806710" sldId="285"/>
            <ac:spMk id="3" creationId="{74B9308A-7943-A8DA-2E6B-3FE4005BA180}"/>
          </ac:spMkLst>
        </pc:spChg>
        <pc:picChg chg="mod">
          <ac:chgData name="Ben Watson (NHS Healthcare Improvement Scotland)" userId="d2d61d44-6897-4b7b-bde8-3c59ce965f88" providerId="ADAL" clId="{46EEBB57-EB39-408A-8250-135501E90536}" dt="2024-09-03T15:15:39.125" v="574"/>
          <ac:picMkLst>
            <pc:docMk/>
            <pc:sldMk cId="2207806710" sldId="285"/>
            <ac:picMk id="4" creationId="{2445BAC8-1A26-93F6-9DC9-6D1D917235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BD823-51BA-4367-A910-5BD27FBA2F87}" type="datetimeFigureOut">
              <a:rPr lang="en-GB" smtClean="0"/>
              <a:t>18/09/2024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1C0B6-F2E9-482E-8049-2D5912FD231F}" type="slidenum">
              <a:rPr lang="en-GB" smtClean="0"/>
              <a:t>‹#›</a:t>
            </a:fld>
            <a:endParaRPr lang="en-GB"/>
          </a:p>
        </p:txBody>
      </p:sp>
    </p:spTree>
    <p:extLst>
      <p:ext uri="{BB962C8B-B14F-4D97-AF65-F5344CB8AC3E}">
        <p14:creationId xmlns:p14="http://schemas.microsoft.com/office/powerpoint/2010/main" val="24354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D4FEA-87AC-4F17-ADE0-B3EBFEB802C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94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17679F-F012-4B9D-9F6B-D0C9FB63922B}"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38004-8DC1-4159-8E3B-304FE2D21F26}" type="slidenum">
              <a:rPr lang="en-GB" smtClean="0"/>
              <a:t>‹#›</a:t>
            </a:fld>
            <a:endParaRPr lang="en-GB"/>
          </a:p>
        </p:txBody>
      </p:sp>
    </p:spTree>
    <p:extLst>
      <p:ext uri="{BB962C8B-B14F-4D97-AF65-F5344CB8AC3E}">
        <p14:creationId xmlns:p14="http://schemas.microsoft.com/office/powerpoint/2010/main" val="2078142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17679F-F012-4B9D-9F6B-D0C9FB63922B}"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38004-8DC1-4159-8E3B-304FE2D21F26}" type="slidenum">
              <a:rPr lang="en-GB" smtClean="0"/>
              <a:t>‹#›</a:t>
            </a:fld>
            <a:endParaRPr lang="en-GB"/>
          </a:p>
        </p:txBody>
      </p:sp>
    </p:spTree>
    <p:extLst>
      <p:ext uri="{BB962C8B-B14F-4D97-AF65-F5344CB8AC3E}">
        <p14:creationId xmlns:p14="http://schemas.microsoft.com/office/powerpoint/2010/main" val="2807725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7679F-F012-4B9D-9F6B-D0C9FB63922B}"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38004-8DC1-4159-8E3B-304FE2D21F26}" type="slidenum">
              <a:rPr lang="en-GB" smtClean="0"/>
              <a:t>‹#›</a:t>
            </a:fld>
            <a:endParaRPr lang="en-GB"/>
          </a:p>
        </p:txBody>
      </p:sp>
    </p:spTree>
    <p:extLst>
      <p:ext uri="{BB962C8B-B14F-4D97-AF65-F5344CB8AC3E}">
        <p14:creationId xmlns:p14="http://schemas.microsoft.com/office/powerpoint/2010/main" val="461310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17679F-F012-4B9D-9F6B-D0C9FB63922B}"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B38004-8DC1-4159-8E3B-304FE2D21F26}" type="slidenum">
              <a:rPr lang="en-GB" smtClean="0"/>
              <a:t>‹#›</a:t>
            </a:fld>
            <a:endParaRPr lang="en-GB"/>
          </a:p>
        </p:txBody>
      </p:sp>
    </p:spTree>
    <p:extLst>
      <p:ext uri="{BB962C8B-B14F-4D97-AF65-F5344CB8AC3E}">
        <p14:creationId xmlns:p14="http://schemas.microsoft.com/office/powerpoint/2010/main" val="149048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17679F-F012-4B9D-9F6B-D0C9FB63922B}" type="datetimeFigureOut">
              <a:rPr lang="en-GB" smtClean="0"/>
              <a:t>18/09/2024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B38004-8DC1-4159-8E3B-304FE2D21F26}" type="slidenum">
              <a:rPr lang="en-GB" smtClean="0"/>
              <a:t>‹#›</a:t>
            </a:fld>
            <a:endParaRPr lang="en-GB"/>
          </a:p>
        </p:txBody>
      </p:sp>
    </p:spTree>
    <p:extLst>
      <p:ext uri="{BB962C8B-B14F-4D97-AF65-F5344CB8AC3E}">
        <p14:creationId xmlns:p14="http://schemas.microsoft.com/office/powerpoint/2010/main" val="1735112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17679F-F012-4B9D-9F6B-D0C9FB63922B}" type="datetimeFigureOut">
              <a:rPr lang="en-GB" smtClean="0"/>
              <a:t>18/09/2024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B38004-8DC1-4159-8E3B-304FE2D21F26}" type="slidenum">
              <a:rPr lang="en-GB" smtClean="0"/>
              <a:t>‹#›</a:t>
            </a:fld>
            <a:endParaRPr lang="en-GB"/>
          </a:p>
        </p:txBody>
      </p:sp>
    </p:spTree>
    <p:extLst>
      <p:ext uri="{BB962C8B-B14F-4D97-AF65-F5344CB8AC3E}">
        <p14:creationId xmlns:p14="http://schemas.microsoft.com/office/powerpoint/2010/main" val="368176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7679F-F012-4B9D-9F6B-D0C9FB63922B}" type="datetimeFigureOut">
              <a:rPr lang="en-GB" smtClean="0"/>
              <a:t>18/09/2024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B38004-8DC1-4159-8E3B-304FE2D21F26}" type="slidenum">
              <a:rPr lang="en-GB" smtClean="0"/>
              <a:t>‹#›</a:t>
            </a:fld>
            <a:endParaRPr lang="en-GB"/>
          </a:p>
        </p:txBody>
      </p:sp>
    </p:spTree>
    <p:extLst>
      <p:ext uri="{BB962C8B-B14F-4D97-AF65-F5344CB8AC3E}">
        <p14:creationId xmlns:p14="http://schemas.microsoft.com/office/powerpoint/2010/main" val="2333861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17679F-F012-4B9D-9F6B-D0C9FB63922B}"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B38004-8DC1-4159-8E3B-304FE2D21F26}" type="slidenum">
              <a:rPr lang="en-GB" smtClean="0"/>
              <a:t>‹#›</a:t>
            </a:fld>
            <a:endParaRPr lang="en-GB"/>
          </a:p>
        </p:txBody>
      </p:sp>
    </p:spTree>
    <p:extLst>
      <p:ext uri="{BB962C8B-B14F-4D97-AF65-F5344CB8AC3E}">
        <p14:creationId xmlns:p14="http://schemas.microsoft.com/office/powerpoint/2010/main" val="414497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17679F-F012-4B9D-9F6B-D0C9FB63922B}"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B38004-8DC1-4159-8E3B-304FE2D21F26}" type="slidenum">
              <a:rPr lang="en-GB" smtClean="0"/>
              <a:t>‹#›</a:t>
            </a:fld>
            <a:endParaRPr lang="en-GB"/>
          </a:p>
        </p:txBody>
      </p:sp>
    </p:spTree>
    <p:extLst>
      <p:ext uri="{BB962C8B-B14F-4D97-AF65-F5344CB8AC3E}">
        <p14:creationId xmlns:p14="http://schemas.microsoft.com/office/powerpoint/2010/main" val="160070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17679F-F012-4B9D-9F6B-D0C9FB63922B}"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38004-8DC1-4159-8E3B-304FE2D21F26}" type="slidenum">
              <a:rPr lang="en-GB" smtClean="0"/>
              <a:t>‹#›</a:t>
            </a:fld>
            <a:endParaRPr lang="en-GB"/>
          </a:p>
        </p:txBody>
      </p:sp>
    </p:spTree>
    <p:extLst>
      <p:ext uri="{BB962C8B-B14F-4D97-AF65-F5344CB8AC3E}">
        <p14:creationId xmlns:p14="http://schemas.microsoft.com/office/powerpoint/2010/main" val="1268804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17679F-F012-4B9D-9F6B-D0C9FB63922B}"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38004-8DC1-4159-8E3B-304FE2D21F26}" type="slidenum">
              <a:rPr lang="en-GB" smtClean="0"/>
              <a:t>‹#›</a:t>
            </a:fld>
            <a:endParaRPr lang="en-GB"/>
          </a:p>
        </p:txBody>
      </p:sp>
    </p:spTree>
    <p:extLst>
      <p:ext uri="{BB962C8B-B14F-4D97-AF65-F5344CB8AC3E}">
        <p14:creationId xmlns:p14="http://schemas.microsoft.com/office/powerpoint/2010/main" val="194317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18/09/2024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7679F-F012-4B9D-9F6B-D0C9FB63922B}" type="datetimeFigureOut">
              <a:rPr lang="en-GB" smtClean="0"/>
              <a:t>18/09/2024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38004-8DC1-4159-8E3B-304FE2D21F26}" type="slidenum">
              <a:rPr lang="en-GB" smtClean="0"/>
              <a:t>‹#›</a:t>
            </a:fld>
            <a:endParaRPr lang="en-GB"/>
          </a:p>
        </p:txBody>
      </p:sp>
    </p:spTree>
    <p:extLst>
      <p:ext uri="{BB962C8B-B14F-4D97-AF65-F5344CB8AC3E}">
        <p14:creationId xmlns:p14="http://schemas.microsoft.com/office/powerpoint/2010/main" val="36387177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bg1"/>
            </a:gs>
            <a:gs pos="60000">
              <a:schemeClr val="bg1"/>
            </a:gs>
            <a:gs pos="64000">
              <a:srgbClr val="1AA1D7"/>
            </a:gs>
            <a:gs pos="80000">
              <a:srgbClr val="1AA1D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364612" y="2208507"/>
            <a:ext cx="5888406" cy="3322607"/>
          </a:xfrm>
          <a:prstGeom prst="rect">
            <a:avLst/>
          </a:prstGeom>
        </p:spPr>
        <p:txBody>
          <a:bodyPr lIns="91440" tIns="45720" rIns="91440" bIns="45720"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pPr marL="0" marR="0" lvl="0" indent="0" algn="ctr" defTabSz="457200" rtl="0" eaLnBrk="1" fontAlgn="auto" latinLnBrk="0" hangingPunct="1">
              <a:lnSpc>
                <a:spcPct val="80000"/>
              </a:lnSpc>
              <a:spcBef>
                <a:spcPct val="0"/>
              </a:spcBef>
              <a:spcAft>
                <a:spcPts val="0"/>
              </a:spcAft>
              <a:buClrTx/>
              <a:buSzTx/>
              <a:buFontTx/>
              <a:buNone/>
              <a:tabLst/>
              <a:defRPr/>
            </a:pPr>
            <a:endParaRPr lang="en-US" sz="2400" dirty="0">
              <a:solidFill>
                <a:schemeClr val="accent1">
                  <a:lumMod val="75000"/>
                </a:schemeClr>
              </a:solidFill>
              <a:latin typeface="Arial Nova"/>
              <a:ea typeface="Calibri Light" panose="020F0302020204030204"/>
              <a:cs typeface="Calibri Light" panose="020F0302020204030204"/>
            </a:endParaRPr>
          </a:p>
          <a:p>
            <a:pPr marL="0" marR="0" lvl="0" indent="0" algn="ctr" defTabSz="457200" rtl="0" eaLnBrk="1" fontAlgn="auto" latinLnBrk="0" hangingPunct="1">
              <a:lnSpc>
                <a:spcPct val="80000"/>
              </a:lnSpc>
              <a:spcBef>
                <a:spcPct val="0"/>
              </a:spcBef>
              <a:spcAft>
                <a:spcPts val="0"/>
              </a:spcAft>
              <a:buClrTx/>
              <a:buSzTx/>
              <a:buFontTx/>
              <a:buNone/>
              <a:tabLst/>
              <a:defRPr/>
            </a:pPr>
            <a:endParaRPr lang="en-US" sz="2400" dirty="0">
              <a:solidFill>
                <a:schemeClr val="accent1">
                  <a:lumMod val="75000"/>
                </a:schemeClr>
              </a:solidFill>
              <a:latin typeface="Arial Nova"/>
              <a:ea typeface="Calibri Light" panose="020F0302020204030204"/>
              <a:cs typeface="Calibri Light" panose="020F0302020204030204"/>
            </a:endParaRPr>
          </a:p>
          <a:p>
            <a:pPr marL="0" marR="0" lvl="0" indent="0" defTabSz="4572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20" normalizeH="0" baseline="0" noProof="0" dirty="0">
                <a:ln>
                  <a:noFill/>
                </a:ln>
                <a:solidFill>
                  <a:schemeClr val="accent1">
                    <a:lumMod val="75000"/>
                  </a:schemeClr>
                </a:solidFill>
                <a:effectLst/>
                <a:uLnTx/>
                <a:uFill>
                  <a:solidFill>
                    <a:srgbClr val="00A2E5"/>
                  </a:solidFill>
                </a:uFill>
                <a:latin typeface="+mn-lt"/>
                <a:ea typeface="Calibri Light" panose="020F0302020204030204"/>
                <a:cs typeface="Calibri Light" panose="020F0302020204030204"/>
              </a:rPr>
              <a:t>Preparing for and Undertaking Care Assurance Visits</a:t>
            </a:r>
          </a:p>
          <a:p>
            <a:pPr marL="0" marR="0" lvl="0" indent="0" defTabSz="457200" rtl="0" eaLnBrk="1" fontAlgn="auto" latinLnBrk="0" hangingPunct="1">
              <a:lnSpc>
                <a:spcPct val="80000"/>
              </a:lnSpc>
              <a:spcBef>
                <a:spcPct val="0"/>
              </a:spcBef>
              <a:spcAft>
                <a:spcPts val="0"/>
              </a:spcAft>
              <a:buClrTx/>
              <a:buSzTx/>
              <a:buFontTx/>
              <a:buNone/>
              <a:tabLst/>
              <a:defRPr/>
            </a:pPr>
            <a:r>
              <a:rPr lang="en-GB" sz="2800" dirty="0">
                <a:solidFill>
                  <a:schemeClr val="accent1">
                    <a:lumMod val="75000"/>
                  </a:schemeClr>
                </a:solidFill>
              </a:rPr>
              <a:t>Utilising EiC Framework</a:t>
            </a:r>
          </a:p>
          <a:p>
            <a:pPr marL="0" marR="0" lvl="0" indent="0" defTabSz="457200" rtl="0" eaLnBrk="1" fontAlgn="auto" latinLnBrk="0" hangingPunct="1">
              <a:lnSpc>
                <a:spcPct val="80000"/>
              </a:lnSpc>
              <a:spcBef>
                <a:spcPct val="0"/>
              </a:spcBef>
              <a:spcAft>
                <a:spcPts val="0"/>
              </a:spcAft>
              <a:buClrTx/>
              <a:buSzTx/>
              <a:buFontTx/>
              <a:buNone/>
              <a:tabLst/>
              <a:defRPr/>
            </a:pPr>
            <a:endParaRPr kumimoji="0" lang="en-GB" sz="2400" b="0" i="0" u="none" strike="noStrike" kern="1200" cap="none" spc="-20" normalizeH="0" baseline="0" noProof="0" dirty="0">
              <a:ln>
                <a:noFill/>
              </a:ln>
              <a:solidFill>
                <a:schemeClr val="accent1">
                  <a:lumMod val="75000"/>
                </a:schemeClr>
              </a:solidFill>
              <a:effectLst/>
              <a:uLnTx/>
              <a:uFill>
                <a:solidFill>
                  <a:srgbClr val="00A2E5"/>
                </a:solidFill>
              </a:uFill>
              <a:latin typeface="+mn-lt"/>
              <a:ea typeface="Calibri Light" panose="020F0302020204030204"/>
              <a:cs typeface="Calibri Light" panose="020F0302020204030204"/>
            </a:endParaRPr>
          </a:p>
          <a:p>
            <a:pPr>
              <a:defRPr/>
            </a:pPr>
            <a:r>
              <a:rPr lang="en-GB" sz="2400" dirty="0">
                <a:solidFill>
                  <a:schemeClr val="accent1">
                    <a:lumMod val="75000"/>
                  </a:schemeClr>
                </a:solidFill>
                <a:latin typeface="+mn-lt"/>
                <a:ea typeface="Calibri Light" panose="020F0302020204030204"/>
                <a:cs typeface="Calibri Light" panose="020F0302020204030204"/>
              </a:rPr>
              <a:t>Prompts for</a:t>
            </a:r>
            <a:r>
              <a:rPr kumimoji="0" lang="en-GB" sz="2400" b="0" i="0" u="none" strike="noStrike" kern="1200" cap="none" spc="-20" normalizeH="0" baseline="0" noProof="0" dirty="0">
                <a:ln>
                  <a:noFill/>
                </a:ln>
                <a:solidFill>
                  <a:schemeClr val="accent1">
                    <a:lumMod val="75000"/>
                  </a:schemeClr>
                </a:solidFill>
                <a:effectLst/>
                <a:uLnTx/>
                <a:uFill>
                  <a:solidFill>
                    <a:srgbClr val="00A2E5"/>
                  </a:solidFill>
                </a:uFill>
                <a:latin typeface="+mn-lt"/>
                <a:ea typeface="Calibri Light" panose="020F0302020204030204"/>
                <a:cs typeface="Calibri Light" panose="020F0302020204030204"/>
              </a:rPr>
              <a:t> observations</a:t>
            </a:r>
            <a:r>
              <a:rPr lang="en-GB" sz="2400" dirty="0">
                <a:solidFill>
                  <a:schemeClr val="accent1">
                    <a:lumMod val="75000"/>
                  </a:schemeClr>
                </a:solidFill>
                <a:latin typeface="+mn-lt"/>
                <a:ea typeface="Calibri Light" panose="020F0302020204030204"/>
                <a:cs typeface="Calibri Light" panose="020F0302020204030204"/>
              </a:rPr>
              <a:t>/ suggested discussion points</a:t>
            </a:r>
            <a:endParaRPr kumimoji="0" lang="en-US" sz="2400" b="0" i="0" u="none" strike="noStrike" kern="1200" cap="none" spc="-20" normalizeH="0" baseline="0" noProof="0" dirty="0">
              <a:ln>
                <a:noFill/>
              </a:ln>
              <a:solidFill>
                <a:schemeClr val="accent1">
                  <a:lumMod val="75000"/>
                </a:schemeClr>
              </a:solidFill>
              <a:effectLst/>
              <a:uLnTx/>
              <a:uFill>
                <a:solidFill>
                  <a:srgbClr val="00A2E5"/>
                </a:solidFill>
              </a:uFill>
              <a:latin typeface="+mn-lt"/>
              <a:ea typeface="Calibri Light" panose="020F0302020204030204"/>
              <a:cs typeface="Calibri Light" panose="020F0302020204030204"/>
            </a:endParaRPr>
          </a:p>
        </p:txBody>
      </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12" y="223819"/>
            <a:ext cx="1905000" cy="1504950"/>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48008" y="5970961"/>
            <a:ext cx="873985" cy="576000"/>
          </a:xfrm>
          <a:prstGeom prst="rect">
            <a:avLst/>
          </a:prstGeom>
        </p:spPr>
      </p:pic>
      <p:pic>
        <p:nvPicPr>
          <p:cNvPr id="2" name="Picture 1">
            <a:extLst>
              <a:ext uri="{FF2B5EF4-FFF2-40B4-BE49-F238E27FC236}">
                <a16:creationId xmlns:a16="http://schemas.microsoft.com/office/drawing/2014/main" id="{F9F8DE59-892B-D153-9F16-F5AD7E59A1C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30756" y="479167"/>
            <a:ext cx="3722262" cy="994253"/>
          </a:xfrm>
          <a:prstGeom prst="rect">
            <a:avLst/>
          </a:prstGeom>
        </p:spPr>
      </p:pic>
      <p:pic>
        <p:nvPicPr>
          <p:cNvPr id="3" name="Picture 2" descr="The Excellence in Care framework is a series of 5 concentric circles showing the relationship between the elements of quality care.&#10;The inner most circle holds the elements communication, fundamentals of care, person centred and compassion. &#10;The second circle holds the elements quality planning, quality control and quality improvement.&#10;The third circle holds the elements workforce, safety and evidence and standards.&#10;The forth circle holds the elements leadership, culture and staff wellbeing.&#10;The fifth, and outer most circle, holds the elements assurance, governance and leadership.">
            <a:extLst>
              <a:ext uri="{FF2B5EF4-FFF2-40B4-BE49-F238E27FC236}">
                <a16:creationId xmlns:a16="http://schemas.microsoft.com/office/drawing/2014/main" id="{44BB7187-280C-D76B-F4A2-BC45C9FC3B63}"/>
              </a:ext>
            </a:extLst>
          </p:cNvPr>
          <p:cNvPicPr>
            <a:picLocks noChangeAspect="1"/>
          </p:cNvPicPr>
          <p:nvPr/>
        </p:nvPicPr>
        <p:blipFill>
          <a:blip r:embed="rId6"/>
          <a:stretch>
            <a:fillRect/>
          </a:stretch>
        </p:blipFill>
        <p:spPr>
          <a:xfrm>
            <a:off x="8423123" y="1950161"/>
            <a:ext cx="3279932" cy="3322608"/>
          </a:xfrm>
          <a:prstGeom prst="rect">
            <a:avLst/>
          </a:prstGeom>
        </p:spPr>
      </p:pic>
    </p:spTree>
    <p:extLst>
      <p:ext uri="{BB962C8B-B14F-4D97-AF65-F5344CB8AC3E}">
        <p14:creationId xmlns:p14="http://schemas.microsoft.com/office/powerpoint/2010/main" val="134425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D2C27-6492-A514-D359-13E7D8E199A9}"/>
              </a:ext>
            </a:extLst>
          </p:cNvPr>
          <p:cNvSpPr txBox="1"/>
          <p:nvPr/>
        </p:nvSpPr>
        <p:spPr>
          <a:xfrm>
            <a:off x="440635" y="83162"/>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Elements of the Framework in Action</a:t>
            </a:r>
          </a:p>
        </p:txBody>
      </p:sp>
      <p:pic>
        <p:nvPicPr>
          <p:cNvPr id="2050" name="Picture 2" descr="The Excellence in Care framework is a series of 5 concentric circles showing the relationship between the elements of quality care.&#10;The inner most circle holds the elements communication, fundamentals of care, person centred and compassion. &#10;The second circle is highlighted and holds the elements quality planning, quality control and quality improvement.&#10;The third circle holds the elements workforce, safety and evidence and standards.&#10;The forth circle holds the elements leadership, culture and staff wellbeing.&#10;The fifth, and outer most circle, holds the elements assurance, governance and leadership.">
            <a:extLst>
              <a:ext uri="{FF2B5EF4-FFF2-40B4-BE49-F238E27FC236}">
                <a16:creationId xmlns:a16="http://schemas.microsoft.com/office/drawing/2014/main" id="{0756748D-80A9-C626-DE89-FB87272C85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6" cy="360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A93547-A6E8-0A91-6A5E-FC515518CFDB}"/>
              </a:ext>
            </a:extLst>
          </p:cNvPr>
          <p:cNvSpPr txBox="1"/>
          <p:nvPr/>
        </p:nvSpPr>
        <p:spPr>
          <a:xfrm>
            <a:off x="5220000" y="1620000"/>
            <a:ext cx="6069496" cy="449353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Planning/Planning for Quality</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pPr algn="l" rtl="0" fontAlgn="base"/>
            <a:r>
              <a:rPr lang="en-GB" dirty="0">
                <a:solidFill>
                  <a:schemeClr val="accent1">
                    <a:lumMod val="75000"/>
                  </a:schemeClr>
                </a:solidFill>
              </a:rPr>
              <a:t>C</a:t>
            </a:r>
            <a:r>
              <a:rPr lang="en-GB" i="0" dirty="0">
                <a:solidFill>
                  <a:schemeClr val="accent1">
                    <a:lumMod val="75000"/>
                  </a:schemeClr>
                </a:solidFill>
                <a:effectLst/>
              </a:rPr>
              <a:t>hoosing priorities for improvement and designing intervention to deliver improvements e.g. Using Board data for Scottish Government targets such as waiting times and/or SPSP, CAIR and local dashboards. </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342900" indent="-342900" algn="l" rtl="0" fontAlgn="base">
              <a:buFont typeface="Arial" panose="020B0604020202020204" pitchFamily="34" charset="0"/>
              <a:buChar char="•"/>
            </a:pPr>
            <a:r>
              <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How do we know that what we are delivering meets </a:t>
            </a:r>
            <a:r>
              <a:rPr kumimoji="0" lang="en-GB"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th</a:t>
            </a:r>
            <a:r>
              <a:rPr lang="en-GB" dirty="0">
                <a:solidFill>
                  <a:srgbClr val="4472C4">
                    <a:lumMod val="75000"/>
                  </a:srgbClr>
                </a:solidFill>
                <a:latin typeface="Calibri" panose="020F0502020204030204"/>
              </a:rPr>
              <a:t>e needs of the people receiving care?</a:t>
            </a:r>
            <a:endPar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342900" indent="-342900" algn="l" rtl="0" fontAlgn="base">
              <a:buFont typeface="Arial" panose="020B0604020202020204" pitchFamily="34" charset="0"/>
              <a:buChar char="•"/>
            </a:pPr>
            <a:r>
              <a:rPr lang="en-GB" dirty="0">
                <a:solidFill>
                  <a:srgbClr val="4472C4">
                    <a:lumMod val="75000"/>
                  </a:srgbClr>
                </a:solidFill>
                <a:latin typeface="Calibri" panose="020F0502020204030204"/>
              </a:rPr>
              <a:t>Are the staff actively involved in service changes?</a:t>
            </a:r>
          </a:p>
          <a:p>
            <a:pPr marL="342900" indent="-342900" algn="l" rtl="0" fontAlgn="base">
              <a:buFont typeface="Arial" panose="020B0604020202020204" pitchFamily="34" charset="0"/>
              <a:buChar char="•"/>
            </a:pPr>
            <a:r>
              <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Are staff informed about the</a:t>
            </a:r>
            <a:r>
              <a:rPr lang="en-GB" dirty="0">
                <a:solidFill>
                  <a:srgbClr val="4472C4">
                    <a:lumMod val="75000"/>
                  </a:srgbClr>
                </a:solidFill>
                <a:latin typeface="Calibri" panose="020F0502020204030204"/>
              </a:rPr>
              <a:t> service objectives?</a:t>
            </a:r>
            <a:endPar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342900" indent="-342900" algn="l" rtl="0" fontAlgn="base">
              <a:buFont typeface="Arial" panose="020B0604020202020204" pitchFamily="34" charset="0"/>
              <a:buChar char="•"/>
            </a:pPr>
            <a:r>
              <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Which quality indicators are being used to determine improvements?</a:t>
            </a:r>
          </a:p>
          <a:p>
            <a:pPr marL="342900" indent="-342900" algn="l" rtl="0" fontAlgn="base">
              <a:buFont typeface="Arial" panose="020B0604020202020204" pitchFamily="34" charset="0"/>
              <a:buChar char="•"/>
            </a:pPr>
            <a:endParaRPr kumimoji="0" lang="en-GB" sz="1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4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D2C27-6492-A514-D359-13E7D8E199A9}"/>
              </a:ext>
            </a:extLst>
          </p:cNvPr>
          <p:cNvSpPr txBox="1"/>
          <p:nvPr/>
        </p:nvSpPr>
        <p:spPr>
          <a:xfrm>
            <a:off x="440635" y="83162"/>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Elements of the Framework in Action</a:t>
            </a:r>
          </a:p>
        </p:txBody>
      </p:sp>
      <p:pic>
        <p:nvPicPr>
          <p:cNvPr id="2050" name="Picture 2" descr="The Excellence in Care framework is a series of 5 concentric circles showing the relationship between the elements of quality care.&#10;The inner most circle holds the elements communication, fundamentals of care, person centred and compassion. &#10;The second circle is highlighted and holds the elements quality planning, quality control and quality improvement.&#10;The third circle holds the elements workforce, safety and evidence and standards.&#10;The forth circle holds the elements leadership, culture and staff wellbeing.&#10;The fifth, and outer most circle, holds the elements assurance, governance and leadership.">
            <a:extLst>
              <a:ext uri="{FF2B5EF4-FFF2-40B4-BE49-F238E27FC236}">
                <a16:creationId xmlns:a16="http://schemas.microsoft.com/office/drawing/2014/main" id="{0756748D-80A9-C626-DE89-FB87272C85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6" cy="360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A93547-A6E8-0A91-6A5E-FC515518CFDB}"/>
              </a:ext>
            </a:extLst>
          </p:cNvPr>
          <p:cNvSpPr txBox="1"/>
          <p:nvPr/>
        </p:nvSpPr>
        <p:spPr>
          <a:xfrm>
            <a:off x="5220000" y="1620000"/>
            <a:ext cx="6069496" cy="4001095"/>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0"/>
              </a:spcAft>
              <a:buClrTx/>
              <a:buSzTx/>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Improvement</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pPr algn="l" rtl="0" fontAlgn="base"/>
            <a:r>
              <a:rPr lang="en-GB" dirty="0">
                <a:solidFill>
                  <a:schemeClr val="accent1">
                    <a:lumMod val="75000"/>
                  </a:schemeClr>
                </a:solidFill>
              </a:rPr>
              <a:t>S</a:t>
            </a:r>
            <a:r>
              <a:rPr lang="en-GB" i="0" dirty="0">
                <a:solidFill>
                  <a:schemeClr val="accent1">
                    <a:lumMod val="75000"/>
                  </a:schemeClr>
                </a:solidFill>
                <a:effectLst/>
              </a:rPr>
              <a:t>mall iterative tests of change to improve quality of care and outcomes. Examples of QI testing and learning.</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ea typeface="+mn-ea"/>
                <a:cs typeface="+mn-cs"/>
              </a:rPr>
              <a:t>What QI qualifications have staff completed within the area </a:t>
            </a:r>
            <a:r>
              <a:rPr kumimoji="0" lang="en-GB" b="0" i="0" u="none" strike="noStrike" kern="1200" cap="none" spc="0" normalizeH="0" baseline="0" noProof="0" dirty="0" err="1">
                <a:ln>
                  <a:noFill/>
                </a:ln>
                <a:solidFill>
                  <a:srgbClr val="4472C4">
                    <a:lumMod val="75000"/>
                  </a:srgbClr>
                </a:solidFill>
                <a:effectLst/>
                <a:uLnTx/>
                <a:uFillTx/>
                <a:ea typeface="+mn-ea"/>
                <a:cs typeface="+mn-cs"/>
              </a:rPr>
              <a:t>e.g</a:t>
            </a:r>
            <a:r>
              <a:rPr kumimoji="0" lang="en-GB" b="0" i="0" u="none" strike="noStrike" kern="1200" cap="none" spc="0" normalizeH="0" baseline="0" noProof="0" dirty="0">
                <a:ln>
                  <a:noFill/>
                </a:ln>
                <a:solidFill>
                  <a:srgbClr val="4472C4">
                    <a:lumMod val="75000"/>
                  </a:srgbClr>
                </a:solidFill>
                <a:effectLst/>
                <a:uLnTx/>
                <a:uFillTx/>
                <a:ea typeface="+mn-ea"/>
                <a:cs typeface="+mn-cs"/>
              </a:rPr>
              <a:t> </a:t>
            </a:r>
            <a:r>
              <a:rPr kumimoji="0" lang="en-GB" b="0" i="0" u="none" strike="noStrike" kern="1200" cap="none" spc="0" normalizeH="0" baseline="0" noProof="0" dirty="0" err="1">
                <a:ln>
                  <a:noFill/>
                </a:ln>
                <a:solidFill>
                  <a:srgbClr val="4472C4">
                    <a:lumMod val="75000"/>
                  </a:srgbClr>
                </a:solidFill>
                <a:effectLst/>
                <a:uLnTx/>
                <a:uFillTx/>
                <a:ea typeface="+mn-ea"/>
                <a:cs typeface="+mn-cs"/>
              </a:rPr>
              <a:t>ScLIP</a:t>
            </a:r>
            <a:r>
              <a:rPr kumimoji="0" lang="en-GB" b="0" i="0" u="none" strike="noStrike" kern="1200" cap="none" spc="0" normalizeH="0" baseline="0" noProof="0" dirty="0">
                <a:ln>
                  <a:noFill/>
                </a:ln>
                <a:solidFill>
                  <a:srgbClr val="4472C4">
                    <a:lumMod val="75000"/>
                  </a:srgbClr>
                </a:solidFill>
                <a:effectLst/>
                <a:uLnTx/>
                <a:uFillTx/>
                <a:ea typeface="+mn-ea"/>
                <a:cs typeface="+mn-cs"/>
              </a:rPr>
              <a:t>, </a:t>
            </a:r>
            <a:r>
              <a:rPr kumimoji="0" lang="en-GB" b="0" i="0" u="none" strike="noStrike" kern="1200" cap="none" spc="0" normalizeH="0" baseline="0" noProof="0" dirty="0" err="1">
                <a:ln>
                  <a:noFill/>
                </a:ln>
                <a:solidFill>
                  <a:srgbClr val="4472C4">
                    <a:lumMod val="75000"/>
                  </a:srgbClr>
                </a:solidFill>
                <a:effectLst/>
                <a:uLnTx/>
                <a:uFillTx/>
                <a:ea typeface="+mn-ea"/>
                <a:cs typeface="+mn-cs"/>
              </a:rPr>
              <a:t>SiFS</a:t>
            </a:r>
            <a:r>
              <a:rPr kumimoji="0" lang="en-GB" b="0" i="0" u="none" strike="noStrike" kern="1200" cap="none" spc="0" normalizeH="0" baseline="0" noProof="0" dirty="0">
                <a:ln>
                  <a:noFill/>
                </a:ln>
                <a:solidFill>
                  <a:srgbClr val="4472C4">
                    <a:lumMod val="75000"/>
                  </a:srgbClr>
                </a:solidFill>
                <a:effectLst/>
                <a:uLnTx/>
                <a:uFillTx/>
                <a:ea typeface="+mn-ea"/>
                <a:cs typeface="+mn-cs"/>
              </a:rPr>
              <a:t>, </a:t>
            </a:r>
            <a:r>
              <a:rPr kumimoji="0" lang="en-GB" b="0" i="0" u="none" strike="noStrike" kern="1200" cap="none" spc="0" normalizeH="0" baseline="0" noProof="0" dirty="0" err="1">
                <a:ln>
                  <a:noFill/>
                </a:ln>
                <a:solidFill>
                  <a:srgbClr val="4472C4">
                    <a:lumMod val="75000"/>
                  </a:srgbClr>
                </a:solidFill>
                <a:effectLst/>
                <a:uLnTx/>
                <a:uFillTx/>
                <a:ea typeface="+mn-ea"/>
                <a:cs typeface="+mn-cs"/>
              </a:rPr>
              <a:t>ScIL</a:t>
            </a:r>
            <a:r>
              <a:rPr kumimoji="0" lang="en-GB" b="0" i="0" u="none" strike="noStrike" kern="1200" cap="none" spc="0" normalizeH="0" baseline="0" noProof="0" dirty="0">
                <a:ln>
                  <a:noFill/>
                </a:ln>
                <a:solidFill>
                  <a:srgbClr val="4472C4">
                    <a:lumMod val="75000"/>
                  </a:srgbClr>
                </a:solidFill>
                <a:effectLst/>
                <a:uLnTx/>
                <a:uFillTx/>
                <a:ea typeface="+mn-ea"/>
                <a:cs typeface="+mn-cs"/>
              </a:rPr>
              <a:t> or local training programmes?</a:t>
            </a:r>
          </a:p>
          <a:p>
            <a:pPr marL="342900" indent="-342900" fontAlgn="base">
              <a:buFont typeface="Arial" panose="020B0604020202020204" pitchFamily="34" charset="0"/>
              <a:buChar char="•"/>
              <a:defRPr/>
            </a:pPr>
            <a:r>
              <a:rPr kumimoji="0" lang="en-GB" b="0" i="0" u="none" strike="noStrike" kern="1200" cap="none" spc="0" normalizeH="0" baseline="0" noProof="0" dirty="0">
                <a:ln>
                  <a:noFill/>
                </a:ln>
                <a:solidFill>
                  <a:srgbClr val="4472C4">
                    <a:lumMod val="75000"/>
                  </a:srgbClr>
                </a:solidFill>
                <a:effectLst/>
                <a:uLnTx/>
                <a:uFillTx/>
                <a:ea typeface="+mn-ea"/>
                <a:cs typeface="+mn-cs"/>
              </a:rPr>
              <a:t>Who in the team is involved in QI work? </a:t>
            </a:r>
            <a:endParaRPr lang="en-GB" b="1" dirty="0">
              <a:solidFill>
                <a:srgbClr val="4472C4">
                  <a:lumMod val="75000"/>
                </a:srgbClr>
              </a:solidFill>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ea typeface="+mn-ea"/>
                <a:cs typeface="+mn-cs"/>
              </a:rPr>
              <a:t>What QI work is happening locally?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ea typeface="+mn-ea"/>
                <a:cs typeface="+mn-cs"/>
              </a:rPr>
              <a:t>What support is available to the team</a:t>
            </a:r>
            <a:r>
              <a:rPr lang="en-GB" dirty="0">
                <a:solidFill>
                  <a:srgbClr val="4472C4">
                    <a:lumMod val="75000"/>
                  </a:srgbClr>
                </a:solidFill>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ea typeface="+mn-ea"/>
                <a:cs typeface="+mn-cs"/>
              </a:rPr>
              <a:t>How is learning from tests of change communicated/shared at team level and wider?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472C4">
                    <a:lumMod val="75000"/>
                  </a:srgbClr>
                </a:solidFill>
              </a:rPr>
              <a:t>What would staff like to celebrate?</a:t>
            </a:r>
            <a:endParaRPr kumimoji="0" lang="en-GB" b="0" i="0" u="none" strike="noStrike" kern="1200" cap="none" spc="0" normalizeH="0" baseline="0" noProof="0" dirty="0">
              <a:ln>
                <a:noFill/>
              </a:ln>
              <a:solidFill>
                <a:srgbClr val="4472C4">
                  <a:lumMod val="75000"/>
                </a:srgbClr>
              </a:solidFill>
              <a:effectLst/>
              <a:uLnTx/>
              <a:uFillTx/>
              <a:ea typeface="+mn-ea"/>
              <a:cs typeface="+mn-cs"/>
            </a:endParaRPr>
          </a:p>
        </p:txBody>
      </p:sp>
    </p:spTree>
    <p:extLst>
      <p:ext uri="{BB962C8B-B14F-4D97-AF65-F5344CB8AC3E}">
        <p14:creationId xmlns:p14="http://schemas.microsoft.com/office/powerpoint/2010/main" val="3590216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1E82-3EB9-A2A0-F9F7-D6EE8AF5FD56}"/>
              </a:ext>
            </a:extLst>
          </p:cNvPr>
          <p:cNvSpPr txBox="1"/>
          <p:nvPr/>
        </p:nvSpPr>
        <p:spPr>
          <a:xfrm>
            <a:off x="440635" y="8316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accent1">
                    <a:lumMod val="75000"/>
                  </a:schemeClr>
                </a:solidFill>
                <a:latin typeface="+mj-lt"/>
                <a:ea typeface="+mj-ea"/>
                <a:cs typeface="+mj-cs"/>
              </a:rPr>
              <a:t>Elements of the Framework in Action</a:t>
            </a:r>
          </a:p>
        </p:txBody>
      </p:sp>
      <p:pic>
        <p:nvPicPr>
          <p:cNvPr id="3076" name="Picture 4" descr="The Excellence in Care framework is a series of 5 concentric circles showing the relationship between the elements of quality care.&#10;The inner most circle holds the elements communication, fundamentals of care, person centred and compassion. &#10;The second circle holds the elements quality planning, quality control and quality improvement.&#10;The third circle is highlighted and holds the elements workforce, safety and evidence and standards.&#10;The forth circle holds the elements leadership, culture and staff wellbeing.&#10;The fifth, and outer most circle, holds the elements assurance, governance and leadership.">
            <a:extLst>
              <a:ext uri="{FF2B5EF4-FFF2-40B4-BE49-F238E27FC236}">
                <a16:creationId xmlns:a16="http://schemas.microsoft.com/office/drawing/2014/main" id="{86375BE8-EF60-5BC7-32A2-9590221F98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6"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F261A4-70B4-F537-14EF-A0CED26B74D8}"/>
              </a:ext>
            </a:extLst>
          </p:cNvPr>
          <p:cNvSpPr txBox="1"/>
          <p:nvPr/>
        </p:nvSpPr>
        <p:spPr>
          <a:xfrm>
            <a:off x="5220000" y="1620000"/>
            <a:ext cx="5961294" cy="5109091"/>
          </a:xfrm>
          <a:prstGeom prst="rect">
            <a:avLst/>
          </a:prstGeom>
          <a:noFill/>
        </p:spPr>
        <p:txBody>
          <a:bodyPr wrap="square">
            <a:spAutoFit/>
          </a:bodyPr>
          <a:lstStyle/>
          <a:p>
            <a:pPr algn="l" rtl="0" fontAlgn="base"/>
            <a:r>
              <a:rPr lang="en-GB" sz="2400" b="1" i="0" dirty="0">
                <a:solidFill>
                  <a:schemeClr val="accent1">
                    <a:lumMod val="75000"/>
                  </a:schemeClr>
                </a:solidFill>
                <a:effectLst/>
              </a:rPr>
              <a:t>Workforce</a:t>
            </a:r>
            <a:endParaRPr lang="en-GB" sz="2000" b="1" dirty="0">
              <a:solidFill>
                <a:srgbClr val="002060"/>
              </a:solidFill>
            </a:endParaRP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pPr algn="l" rtl="0" fontAlgn="base"/>
            <a:r>
              <a:rPr lang="en-GB" i="0" dirty="0">
                <a:solidFill>
                  <a:schemeClr val="accent1">
                    <a:lumMod val="75000"/>
                  </a:schemeClr>
                </a:solidFill>
                <a:effectLst/>
              </a:rPr>
              <a:t>Reviewing data from CAIR dashboard </a:t>
            </a:r>
            <a:r>
              <a:rPr lang="en-GB" dirty="0">
                <a:solidFill>
                  <a:schemeClr val="accent1">
                    <a:lumMod val="75000"/>
                  </a:schemeClr>
                </a:solidFill>
              </a:rPr>
              <a:t>e.g.</a:t>
            </a:r>
            <a:r>
              <a:rPr lang="en-GB" i="0" dirty="0">
                <a:solidFill>
                  <a:schemeClr val="accent1">
                    <a:lumMod val="75000"/>
                  </a:schemeClr>
                </a:solidFill>
                <a:effectLst/>
              </a:rPr>
              <a:t> Establishment Variance, Predictable Absence Allowance and Supplementary Staffing Use (Bank and Agency/Overtime and Excess) and Data from </a:t>
            </a:r>
            <a:r>
              <a:rPr lang="en-GB" dirty="0">
                <a:solidFill>
                  <a:schemeClr val="accent1">
                    <a:lumMod val="75000"/>
                  </a:schemeClr>
                </a:solidFill>
              </a:rPr>
              <a:t>the Staffing Level (</a:t>
            </a:r>
            <a:r>
              <a:rPr lang="en-GB" i="0" dirty="0">
                <a:solidFill>
                  <a:schemeClr val="accent1">
                    <a:lumMod val="75000"/>
                  </a:schemeClr>
                </a:solidFill>
                <a:effectLst/>
              </a:rPr>
              <a:t>Workload) tool run.</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342900" indent="-342900" fontAlgn="base">
              <a:buFont typeface="Arial" panose="020B0604020202020204" pitchFamily="34" charset="0"/>
              <a:buChar char="•"/>
            </a:pPr>
            <a:r>
              <a:rPr lang="en-GB" b="0" i="0" dirty="0">
                <a:solidFill>
                  <a:schemeClr val="accent1">
                    <a:lumMod val="75000"/>
                  </a:schemeClr>
                </a:solidFill>
                <a:effectLst/>
                <a:latin typeface="Calibri" panose="020F0502020204030204" pitchFamily="34" charset="0"/>
              </a:rPr>
              <a:t>How are recurring staffing risks captured and triangulated with quality and patient outcomes / staff well-being?</a:t>
            </a:r>
          </a:p>
          <a:p>
            <a:pPr marL="342900" indent="-342900" fontAlgn="base">
              <a:buFont typeface="Arial" panose="020B0604020202020204" pitchFamily="34" charset="0"/>
              <a:buChar char="•"/>
            </a:pPr>
            <a:r>
              <a:rPr lang="en-GB" dirty="0">
                <a:solidFill>
                  <a:schemeClr val="accent1">
                    <a:lumMod val="75000"/>
                  </a:schemeClr>
                </a:solidFill>
                <a:latin typeface="Calibri" panose="020F0502020204030204" pitchFamily="34" charset="0"/>
              </a:rPr>
              <a:t>Does</a:t>
            </a:r>
            <a:r>
              <a:rPr lang="en-GB" b="0" i="0" dirty="0">
                <a:solidFill>
                  <a:schemeClr val="accent1">
                    <a:lumMod val="75000"/>
                  </a:schemeClr>
                </a:solidFill>
                <a:effectLst/>
                <a:latin typeface="Calibri" panose="020F0502020204030204" pitchFamily="34" charset="0"/>
              </a:rPr>
              <a:t> the nurse in charge/midwife of shift identify the skill mix for safe staffing and is this being met? If not, what mitigation is in place? </a:t>
            </a:r>
          </a:p>
          <a:p>
            <a:pPr marL="342900" indent="-342900" fontAlgn="base">
              <a:buFont typeface="Arial" panose="020B0604020202020204" pitchFamily="34" charset="0"/>
              <a:buChar char="•"/>
            </a:pPr>
            <a:r>
              <a:rPr lang="en-GB" b="0" i="0" dirty="0">
                <a:solidFill>
                  <a:schemeClr val="accent1">
                    <a:lumMod val="75000"/>
                  </a:schemeClr>
                </a:solidFill>
                <a:effectLst/>
                <a:latin typeface="Calibri" panose="020F0502020204030204" pitchFamily="34" charset="0"/>
              </a:rPr>
              <a:t>Are there documented and well understood processes for how to deal with surge capacity / additional beds/complexity within caseload and caseload size? </a:t>
            </a:r>
            <a:endParaRPr lang="en-GB" dirty="0">
              <a:solidFill>
                <a:schemeClr val="accent1">
                  <a:lumMod val="75000"/>
                </a:schemeClr>
              </a:solidFill>
              <a:latin typeface="Calibri" panose="020F0502020204030204" pitchFamily="34" charset="0"/>
            </a:endParaRPr>
          </a:p>
          <a:p>
            <a:pPr marL="342900" indent="-342900" fontAlgn="base">
              <a:buFont typeface="Arial" panose="020B0604020202020204" pitchFamily="34" charset="0"/>
              <a:buChar char="•"/>
            </a:pPr>
            <a:r>
              <a:rPr lang="en-GB" b="0" i="0" dirty="0">
                <a:solidFill>
                  <a:schemeClr val="accent1">
                    <a:lumMod val="75000"/>
                  </a:schemeClr>
                </a:solidFill>
                <a:effectLst/>
                <a:latin typeface="Calibri" panose="020F0502020204030204" pitchFamily="34" charset="0"/>
              </a:rPr>
              <a:t>What is observed regarding patient placement, maintenance of dignity, potential harm? </a:t>
            </a:r>
          </a:p>
        </p:txBody>
      </p:sp>
    </p:spTree>
    <p:extLst>
      <p:ext uri="{BB962C8B-B14F-4D97-AF65-F5344CB8AC3E}">
        <p14:creationId xmlns:p14="http://schemas.microsoft.com/office/powerpoint/2010/main" val="251373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34EB0-73FE-1ECB-DB15-48AD8545C251}"/>
              </a:ext>
            </a:extLst>
          </p:cNvPr>
          <p:cNvSpPr txBox="1"/>
          <p:nvPr/>
        </p:nvSpPr>
        <p:spPr>
          <a:xfrm>
            <a:off x="440635" y="83162"/>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Elements of the Framework in Action</a:t>
            </a:r>
          </a:p>
        </p:txBody>
      </p:sp>
      <p:pic>
        <p:nvPicPr>
          <p:cNvPr id="4098" name="Picture 2" descr="The Excellence in Care framework is a series of 5 concentric circles showing the relationship between the elements of quality care.&#10;The inner most circle holds the elements communication, fundamentals of care, person centred and compassion. &#10;The second circle holds the elements quality planning, quality control and quality improvement.&#10;The third circle is highlighted and holds the elements workforce, safety and evidence and standards.&#10;The forth circle holds the elements leadership, culture and staff wellbeing.&#10;The fifth, and outer most circle, holds the elements assurance, governance and leadership.">
            <a:extLst>
              <a:ext uri="{FF2B5EF4-FFF2-40B4-BE49-F238E27FC236}">
                <a16:creationId xmlns:a16="http://schemas.microsoft.com/office/drawing/2014/main" id="{940C707E-B593-98F9-1A1C-56F183BD56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6" cy="360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0B0283-9FF8-D72D-CF77-B701B1AD041E}"/>
              </a:ext>
            </a:extLst>
          </p:cNvPr>
          <p:cNvSpPr txBox="1"/>
          <p:nvPr/>
        </p:nvSpPr>
        <p:spPr>
          <a:xfrm>
            <a:off x="5220000" y="1620000"/>
            <a:ext cx="6093500" cy="538609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Evidence &amp; Standards</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pPr algn="l" rtl="0" fontAlgn="base"/>
            <a:r>
              <a:rPr lang="en-GB" dirty="0">
                <a:solidFill>
                  <a:schemeClr val="accent1">
                    <a:lumMod val="75000"/>
                  </a:schemeClr>
                </a:solidFill>
              </a:rPr>
              <a:t>S</a:t>
            </a:r>
            <a:r>
              <a:rPr lang="en-GB" i="0" dirty="0">
                <a:solidFill>
                  <a:schemeClr val="accent1">
                    <a:lumMod val="75000"/>
                  </a:schemeClr>
                </a:solidFill>
                <a:effectLst/>
              </a:rPr>
              <a:t>afe, consistent care is delivered by a skilled workforce utilising evidence and best practice </a:t>
            </a:r>
            <a:r>
              <a:rPr lang="en-GB" dirty="0">
                <a:solidFill>
                  <a:schemeClr val="accent1">
                    <a:lumMod val="75000"/>
                  </a:schemeClr>
                </a:solidFill>
              </a:rPr>
              <a:t>e.g. </a:t>
            </a:r>
            <a:r>
              <a:rPr lang="en-GB" i="0" dirty="0">
                <a:solidFill>
                  <a:schemeClr val="accent1">
                    <a:lumMod val="75000"/>
                  </a:schemeClr>
                </a:solidFill>
                <a:effectLst/>
              </a:rPr>
              <a:t>data for Scottish Government targets, NICE and SIGN guidelines, reviewing CAIR data such as QMPLE, Professional Development and relevant registration (NMC, HCPC). GIRFEC/GIRFE/UNCRC/Pathway 4 (</a:t>
            </a:r>
            <a:r>
              <a:rPr lang="en-GB" i="0" dirty="0" err="1">
                <a:solidFill>
                  <a:schemeClr val="accent1">
                    <a:lumMod val="75000"/>
                  </a:schemeClr>
                </a:solidFill>
                <a:effectLst/>
              </a:rPr>
              <a:t>CfSD</a:t>
            </a:r>
            <a:r>
              <a:rPr lang="en-GB" i="0" dirty="0">
                <a:solidFill>
                  <a:schemeClr val="accent1">
                    <a:lumMod val="75000"/>
                  </a:schemeClr>
                </a:solidFill>
                <a:effectLst/>
              </a:rPr>
              <a:t>  - Discharge without delay).</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472C4">
                    <a:lumMod val="75000"/>
                  </a:srgbClr>
                </a:solidFill>
                <a:latin typeface="Calibri" panose="020F0502020204030204" pitchFamily="34" charset="0"/>
              </a:rPr>
              <a:t>How are speciality specific standards used within the service?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mn-cs"/>
              </a:rPr>
              <a:t>What are the local processes for raising awareness of updated standards / best practice?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accent1">
                    <a:lumMod val="75000"/>
                  </a:schemeClr>
                </a:solidFill>
                <a:latin typeface="Calibri" panose="020F0502020204030204" pitchFamily="34" charset="0"/>
              </a:rPr>
              <a:t>Is there evidence that feedback from pre-registration students is acted upon?</a:t>
            </a:r>
            <a:endParaRPr lang="en-GB" b="1" dirty="0">
              <a:solidFill>
                <a:schemeClr val="accent1">
                  <a:lumMod val="75000"/>
                </a:schemeClr>
              </a:solidFill>
            </a:endParaRPr>
          </a:p>
          <a:p>
            <a:pPr marL="182563" marR="0" lvl="0" indent="-182563"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srgbClr val="4472C4">
                  <a:lumMod val="75000"/>
                </a:srgbClr>
              </a:solidFill>
              <a:effectLst/>
              <a:uLnTx/>
              <a:uFillTx/>
              <a:latin typeface="Calibri Light" panose="020F03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a:t>
            </a:r>
            <a:endParaRPr kumimoji="0" lang="en-GB"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Light" panose="020F0302020204030204" pitchFamily="34" charset="0"/>
                <a:ea typeface="+mn-ea"/>
                <a:cs typeface="+mn-cs"/>
              </a:rPr>
              <a:t> </a:t>
            </a:r>
            <a:endParaRPr kumimoji="0" lang="en-GB"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389457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34EB0-73FE-1ECB-DB15-48AD8545C251}"/>
              </a:ext>
            </a:extLst>
          </p:cNvPr>
          <p:cNvSpPr txBox="1"/>
          <p:nvPr/>
        </p:nvSpPr>
        <p:spPr>
          <a:xfrm>
            <a:off x="440635" y="8316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accent1">
                    <a:lumMod val="75000"/>
                  </a:schemeClr>
                </a:solidFill>
                <a:latin typeface="+mj-lt"/>
                <a:ea typeface="+mj-ea"/>
                <a:cs typeface="+mj-cs"/>
              </a:rPr>
              <a:t>Elements of the Framework in Action</a:t>
            </a:r>
          </a:p>
        </p:txBody>
      </p:sp>
      <p:pic>
        <p:nvPicPr>
          <p:cNvPr id="4098" name="Picture 2" descr="The Excellence in Care framework is a series of 5 concentric circles showing the relationship between the elements of quality care.&#10;The inner most circle holds the elements communication, fundamentals of care, person centred and compassion. &#10;The second circle holds the elements quality planning, quality control and quality improvement.&#10;The third circle is highlighted and holds the elements workforce, safety and evidence and standards.&#10;The forth circle holds the elements leadership, culture and staff wellbeing.&#10;The fifth, and outer most circle, holds the elements assurance, governance and leadership.">
            <a:extLst>
              <a:ext uri="{FF2B5EF4-FFF2-40B4-BE49-F238E27FC236}">
                <a16:creationId xmlns:a16="http://schemas.microsoft.com/office/drawing/2014/main" id="{940C707E-B593-98F9-1A1C-56F183BD56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6" cy="360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0B0283-9FF8-D72D-CF77-B701B1AD041E}"/>
              </a:ext>
            </a:extLst>
          </p:cNvPr>
          <p:cNvSpPr txBox="1"/>
          <p:nvPr/>
        </p:nvSpPr>
        <p:spPr>
          <a:xfrm>
            <a:off x="5220000" y="1620000"/>
            <a:ext cx="6484320" cy="5109091"/>
          </a:xfrm>
          <a:prstGeom prst="rect">
            <a:avLst/>
          </a:prstGeom>
          <a:noFill/>
        </p:spPr>
        <p:txBody>
          <a:bodyPr wrap="square">
            <a:spAutoFit/>
          </a:bodyPr>
          <a:lstStyle/>
          <a:p>
            <a:pPr algn="l" rtl="0" fontAlgn="base"/>
            <a:r>
              <a:rPr lang="en-GB" sz="2400" b="1" i="0" dirty="0">
                <a:solidFill>
                  <a:schemeClr val="accent1">
                    <a:lumMod val="75000"/>
                  </a:schemeClr>
                </a:solidFill>
                <a:effectLst/>
              </a:rPr>
              <a:t>Safety</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pPr fontAlgn="base"/>
            <a:r>
              <a:rPr lang="en-GB" dirty="0">
                <a:solidFill>
                  <a:schemeClr val="accent1">
                    <a:lumMod val="75000"/>
                  </a:schemeClr>
                </a:solidFill>
              </a:rPr>
              <a:t>P</a:t>
            </a:r>
            <a:r>
              <a:rPr lang="en-GB" i="0" dirty="0">
                <a:solidFill>
                  <a:schemeClr val="accent1">
                    <a:lumMod val="75000"/>
                  </a:schemeClr>
                </a:solidFill>
                <a:effectLst/>
              </a:rPr>
              <a:t>aramount to the delivery of quality care, combining the reduction of risk and unnecessary harm while maximising the successful implementation of care e.g. utilising data from SPSP and CAIR, reviewing incident reporting systems, Care Opinion, Patient Experience Team, Complaints, </a:t>
            </a:r>
            <a:r>
              <a:rPr lang="en-GB" dirty="0">
                <a:solidFill>
                  <a:schemeClr val="accent1">
                    <a:lumMod val="75000"/>
                  </a:schemeClr>
                </a:solidFill>
              </a:rPr>
              <a:t>Use of Mental Health Act – restraint, covert medication, capacity.</a:t>
            </a:r>
            <a:r>
              <a:rPr lang="en-GB" i="0" dirty="0">
                <a:solidFill>
                  <a:schemeClr val="accent1">
                    <a:lumMod val="75000"/>
                  </a:schemeClr>
                </a:solidFill>
                <a:effectLst/>
              </a:rPr>
              <a:t> </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342900" indent="-342900" algn="l" rtl="0" fontAlgn="base">
              <a:buFont typeface="Arial" panose="020B0604020202020204" pitchFamily="34" charset="0"/>
              <a:buChar char="•"/>
            </a:pPr>
            <a:r>
              <a:rPr lang="en-GB" dirty="0">
                <a:solidFill>
                  <a:schemeClr val="accent1">
                    <a:lumMod val="75000"/>
                  </a:schemeClr>
                </a:solidFill>
              </a:rPr>
              <a:t>W</a:t>
            </a:r>
            <a:r>
              <a:rPr lang="en-GB" b="0" i="0" dirty="0">
                <a:solidFill>
                  <a:schemeClr val="accent1">
                    <a:lumMod val="75000"/>
                  </a:schemeClr>
                </a:solidFill>
                <a:effectLst/>
              </a:rPr>
              <a:t>hat audits are undertaken to ensure Infection Prevention and Control Procedures are in place?</a:t>
            </a:r>
          </a:p>
          <a:p>
            <a:pPr marL="342900" indent="-342900" algn="l" rtl="0" fontAlgn="base">
              <a:buFont typeface="Arial" panose="020B0604020202020204" pitchFamily="34" charset="0"/>
              <a:buChar char="•"/>
            </a:pPr>
            <a:r>
              <a:rPr lang="en-GB" dirty="0">
                <a:solidFill>
                  <a:schemeClr val="accent1">
                    <a:lumMod val="75000"/>
                  </a:schemeClr>
                </a:solidFill>
              </a:rPr>
              <a:t>Are procedures for safe administration and storage of m</a:t>
            </a:r>
            <a:r>
              <a:rPr lang="en-GB" b="0" i="0" dirty="0">
                <a:solidFill>
                  <a:schemeClr val="accent1">
                    <a:lumMod val="75000"/>
                  </a:schemeClr>
                </a:solidFill>
                <a:effectLst/>
              </a:rPr>
              <a:t>edicines observed?</a:t>
            </a:r>
          </a:p>
          <a:p>
            <a:pPr marL="342900" indent="-342900" algn="l" rtl="0" fontAlgn="base">
              <a:buFont typeface="Arial" panose="020B0604020202020204" pitchFamily="34" charset="0"/>
              <a:buChar char="•"/>
            </a:pPr>
            <a:r>
              <a:rPr lang="en-GB" dirty="0">
                <a:solidFill>
                  <a:schemeClr val="accent1">
                    <a:lumMod val="75000"/>
                  </a:schemeClr>
                </a:solidFill>
              </a:rPr>
              <a:t>Is there evidence of </a:t>
            </a:r>
            <a:r>
              <a:rPr lang="en-GB" b="0" i="0" dirty="0">
                <a:solidFill>
                  <a:schemeClr val="accent1">
                    <a:lumMod val="75000"/>
                  </a:schemeClr>
                </a:solidFill>
                <a:effectLst/>
              </a:rPr>
              <a:t>Real Time Staffing and escalation processes being followed?</a:t>
            </a:r>
          </a:p>
          <a:p>
            <a:pPr marL="342900" indent="-342900" algn="l" rtl="0" fontAlgn="base">
              <a:buFont typeface="Arial" panose="020B0604020202020204" pitchFamily="34" charset="0"/>
              <a:buChar char="•"/>
            </a:pPr>
            <a:r>
              <a:rPr lang="en-GB" dirty="0">
                <a:solidFill>
                  <a:schemeClr val="accent1">
                    <a:lumMod val="75000"/>
                  </a:schemeClr>
                </a:solidFill>
              </a:rPr>
              <a:t>Are staff aware of complaints raised and any learning highlighted?</a:t>
            </a:r>
            <a:r>
              <a:rPr lang="en-GB" sz="1800" b="0" i="0" dirty="0">
                <a:solidFill>
                  <a:srgbClr val="0070C0"/>
                </a:solidFill>
                <a:effectLst/>
                <a:latin typeface="Calibri Light" panose="020F0302020204030204" pitchFamily="34" charset="0"/>
              </a:rPr>
              <a:t> </a:t>
            </a:r>
            <a:endParaRPr lang="en-GB"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46655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33F12F-A82A-28A3-966E-6B7991316D11}"/>
              </a:ext>
            </a:extLst>
          </p:cNvPr>
          <p:cNvSpPr txBox="1"/>
          <p:nvPr/>
        </p:nvSpPr>
        <p:spPr>
          <a:xfrm>
            <a:off x="440635" y="8316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accent1">
                    <a:lumMod val="75000"/>
                  </a:schemeClr>
                </a:solidFill>
                <a:latin typeface="+mj-lt"/>
                <a:ea typeface="+mj-ea"/>
                <a:cs typeface="+mj-cs"/>
              </a:rPr>
              <a:t>Elements of the Framework in Action</a:t>
            </a:r>
          </a:p>
        </p:txBody>
      </p:sp>
      <p:pic>
        <p:nvPicPr>
          <p:cNvPr id="5124" name="Picture 4" descr="The Excellence in Care framework is a series of 5 concentric circles showing the relationship between the elements of quality care.&#10;The inner most circle holds the elements communication, fundamentals of care, person centred and compassion. &#10;The second circle holds the elements quality planning, quality control and quality improvement.&#10;The third circle holds the elements workforce, safety and evidence and standards.&#10;The forth circle is highlighted and holds the elements leadership, culture and staff wellbeing.&#10;The fifth, and outer most circle, holds the elements assurance, governance and leadership.">
            <a:extLst>
              <a:ext uri="{FF2B5EF4-FFF2-40B4-BE49-F238E27FC236}">
                <a16:creationId xmlns:a16="http://schemas.microsoft.com/office/drawing/2014/main" id="{906ECC3C-9489-6CED-8853-E45700ADC2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7" cy="360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5DAB26-71D8-9431-5A64-ACAEE52AB05B}"/>
              </a:ext>
            </a:extLst>
          </p:cNvPr>
          <p:cNvSpPr txBox="1"/>
          <p:nvPr/>
        </p:nvSpPr>
        <p:spPr>
          <a:xfrm>
            <a:off x="5220000" y="1620000"/>
            <a:ext cx="5982518" cy="4832092"/>
          </a:xfrm>
          <a:prstGeom prst="rect">
            <a:avLst/>
          </a:prstGeom>
          <a:noFill/>
        </p:spPr>
        <p:txBody>
          <a:bodyPr wrap="square" lIns="91440" tIns="45720" rIns="91440" bIns="45720" anchor="t">
            <a:spAutoFit/>
          </a:bodyPr>
          <a:lstStyle/>
          <a:p>
            <a:pPr algn="l" rtl="0" fontAlgn="base"/>
            <a:r>
              <a:rPr lang="en-GB" sz="2400" b="1" i="0" dirty="0">
                <a:solidFill>
                  <a:schemeClr val="accent1">
                    <a:lumMod val="75000"/>
                  </a:schemeClr>
                </a:solidFill>
                <a:effectLst/>
              </a:rPr>
              <a:t>Leadership</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r>
              <a:rPr lang="en-GB" dirty="0">
                <a:solidFill>
                  <a:schemeClr val="accent1">
                    <a:lumMod val="75000"/>
                  </a:schemeClr>
                </a:solidFill>
                <a:cs typeface="Calibri Light"/>
              </a:rPr>
              <a:t>Importance of co-designing improvements to co-produce the outcome with people in receipt of care and the team who deliver it e.g. Time to Lead and completion of training and appraisal.</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342900" indent="-342900" fontAlgn="base">
              <a:buFont typeface="Arial" panose="020B0604020202020204" pitchFamily="34" charset="0"/>
              <a:buChar char="•"/>
            </a:pPr>
            <a:r>
              <a:rPr lang="en-GB" dirty="0">
                <a:solidFill>
                  <a:schemeClr val="accent1">
                    <a:lumMod val="75000"/>
                  </a:schemeClr>
                </a:solidFill>
              </a:rPr>
              <a:t>What protected leadership/management time is available (agreed as per local governance arrangements) and how is it utilised? If unable to protect the agreed leadership time, then risk and mitigations should be recorded</a:t>
            </a:r>
            <a:endParaRPr lang="en-GB" dirty="0">
              <a:solidFill>
                <a:schemeClr val="accent1">
                  <a:lumMod val="75000"/>
                </a:schemeClr>
              </a:solidFill>
              <a:cs typeface="Calibri"/>
            </a:endParaRPr>
          </a:p>
          <a:p>
            <a:pPr marL="342900" indent="-342900" fontAlgn="base">
              <a:buFont typeface="Arial" panose="020B0604020202020204" pitchFamily="34" charset="0"/>
              <a:buChar char="•"/>
            </a:pPr>
            <a:r>
              <a:rPr lang="en-GB" dirty="0">
                <a:solidFill>
                  <a:schemeClr val="accent1">
                    <a:lumMod val="75000"/>
                  </a:schemeClr>
                </a:solidFill>
              </a:rPr>
              <a:t>Are</a:t>
            </a:r>
            <a:r>
              <a:rPr lang="en-GB" b="0" i="0" dirty="0">
                <a:solidFill>
                  <a:schemeClr val="accent1">
                    <a:lumMod val="75000"/>
                  </a:schemeClr>
                </a:solidFill>
                <a:effectLst/>
              </a:rPr>
              <a:t> one to one/supervision/opportunities made available to staff?</a:t>
            </a:r>
            <a:endParaRPr lang="en-GB" dirty="0">
              <a:solidFill>
                <a:schemeClr val="accent1">
                  <a:lumMod val="75000"/>
                </a:schemeClr>
              </a:solidFill>
              <a:cs typeface="Calibri"/>
            </a:endParaRPr>
          </a:p>
          <a:p>
            <a:pPr marL="342900" indent="-342900" fontAlgn="base">
              <a:buFont typeface="Arial" panose="020B0604020202020204" pitchFamily="34" charset="0"/>
              <a:buChar char="•"/>
            </a:pPr>
            <a:r>
              <a:rPr lang="en-GB" dirty="0">
                <a:solidFill>
                  <a:schemeClr val="accent1">
                    <a:lumMod val="75000"/>
                  </a:schemeClr>
                </a:solidFill>
              </a:rPr>
              <a:t>Is </a:t>
            </a:r>
            <a:r>
              <a:rPr lang="en-GB" b="0" i="0" dirty="0">
                <a:solidFill>
                  <a:schemeClr val="accent1">
                    <a:lumMod val="75000"/>
                  </a:schemeClr>
                </a:solidFill>
                <a:effectLst/>
              </a:rPr>
              <a:t>current workload and any support requirements </a:t>
            </a:r>
            <a:r>
              <a:rPr lang="en-GB" dirty="0">
                <a:solidFill>
                  <a:schemeClr val="accent1">
                    <a:lumMod val="75000"/>
                  </a:schemeClr>
                </a:solidFill>
              </a:rPr>
              <a:t>discussed at the huddle?</a:t>
            </a:r>
            <a:endParaRPr lang="en-GB" dirty="0">
              <a:solidFill>
                <a:schemeClr val="accent1">
                  <a:lumMod val="75000"/>
                </a:schemeClr>
              </a:solidFill>
              <a:cs typeface="Calibri"/>
            </a:endParaRPr>
          </a:p>
          <a:p>
            <a:pPr marL="342900" indent="-342900" fontAlgn="base">
              <a:buFont typeface="Arial" panose="020B0604020202020204" pitchFamily="34" charset="0"/>
              <a:buChar char="•"/>
            </a:pPr>
            <a:r>
              <a:rPr lang="en-GB" dirty="0">
                <a:solidFill>
                  <a:schemeClr val="accent1">
                    <a:lumMod val="75000"/>
                  </a:schemeClr>
                </a:solidFill>
              </a:rPr>
              <a:t>Are annual appraisal completed in a timely manner?  </a:t>
            </a:r>
            <a:endParaRPr lang="en-GB" sz="1400" b="0" i="0" dirty="0">
              <a:solidFill>
                <a:srgbClr val="000000"/>
              </a:solidFill>
              <a:effectLst/>
              <a:latin typeface="Calibri Light" panose="020F0302020204030204" pitchFamily="34" charset="0"/>
            </a:endParaRPr>
          </a:p>
        </p:txBody>
      </p:sp>
    </p:spTree>
    <p:extLst>
      <p:ext uri="{BB962C8B-B14F-4D97-AF65-F5344CB8AC3E}">
        <p14:creationId xmlns:p14="http://schemas.microsoft.com/office/powerpoint/2010/main" val="178582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33F12F-A82A-28A3-966E-6B7991316D11}"/>
              </a:ext>
            </a:extLst>
          </p:cNvPr>
          <p:cNvSpPr txBox="1"/>
          <p:nvPr/>
        </p:nvSpPr>
        <p:spPr>
          <a:xfrm>
            <a:off x="440635" y="83162"/>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Elements of the Framework in Action</a:t>
            </a:r>
          </a:p>
        </p:txBody>
      </p:sp>
      <p:pic>
        <p:nvPicPr>
          <p:cNvPr id="5124" name="Picture 4" descr="The Excellence in Care framework is a series of 5 concentric circles showing the relationship between the elements of quality care.&#10;The inner most circle holds the elements communication, fundamentals of care, person centred and compassion. &#10;The second circle holds the elements quality planning, quality control and quality improvement.&#10;The third circle holds the elements workforce, safety and evidence and standards.&#10;The forth circle is highlighted and holds the elements leadership, culture and staff wellbeing.&#10;The fifth, and outer most circle, holds the elements assurance, governance and leadership.">
            <a:extLst>
              <a:ext uri="{FF2B5EF4-FFF2-40B4-BE49-F238E27FC236}">
                <a16:creationId xmlns:a16="http://schemas.microsoft.com/office/drawing/2014/main" id="{906ECC3C-9489-6CED-8853-E45700ADC2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7" cy="360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5DAB26-71D8-9431-5A64-ACAEE52AB05B}"/>
              </a:ext>
            </a:extLst>
          </p:cNvPr>
          <p:cNvSpPr txBox="1"/>
          <p:nvPr/>
        </p:nvSpPr>
        <p:spPr>
          <a:xfrm>
            <a:off x="5220000" y="1620000"/>
            <a:ext cx="5982518" cy="5109091"/>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2400" b="1" dirty="0">
                <a:solidFill>
                  <a:srgbClr val="4472C4">
                    <a:lumMod val="75000"/>
                  </a:srgbClr>
                </a:solidFill>
                <a:latin typeface="Calibri" panose="020F0502020204030204"/>
              </a:rPr>
              <a:t>C</a:t>
            </a:r>
            <a:r>
              <a:rPr kumimoji="0" lang="en-GB" sz="24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ulture</a:t>
            </a:r>
            <a:endPar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chemeClr val="accent1">
                    <a:lumMod val="75000"/>
                  </a:schemeClr>
                </a:solidFill>
                <a:effectLst/>
                <a:uLnTx/>
                <a:uFillTx/>
                <a:ea typeface="+mn-ea"/>
                <a:cs typeface="Calibri Light"/>
              </a:rPr>
              <a:t>Impacts staff wellbeing, patient safety, embedding quality improvement, NES Safety Culture Cards and innovation in day-to-day practice e.g. Staff feedback such as </a:t>
            </a:r>
            <a:r>
              <a:rPr kumimoji="0" lang="en-GB" i="0" u="none" strike="noStrike" kern="1200" cap="none" spc="0" normalizeH="0" baseline="0" noProof="0" dirty="0" err="1">
                <a:ln>
                  <a:noFill/>
                </a:ln>
                <a:solidFill>
                  <a:schemeClr val="accent1">
                    <a:lumMod val="75000"/>
                  </a:schemeClr>
                </a:solidFill>
                <a:effectLst/>
                <a:uLnTx/>
                <a:uFillTx/>
                <a:ea typeface="+mn-ea"/>
                <a:cs typeface="Calibri Light"/>
              </a:rPr>
              <a:t>iMatter</a:t>
            </a:r>
            <a:r>
              <a:rPr kumimoji="0" lang="en-GB" i="0" u="none" strike="noStrike" kern="1200" cap="none" spc="0" normalizeH="0" baseline="0" noProof="0" dirty="0">
                <a:ln>
                  <a:noFill/>
                </a:ln>
                <a:solidFill>
                  <a:schemeClr val="accent1">
                    <a:lumMod val="75000"/>
                  </a:schemeClr>
                </a:solidFill>
                <a:effectLst/>
                <a:uLnTx/>
                <a:uFillTx/>
                <a:ea typeface="+mn-ea"/>
                <a:cs typeface="Calibri Light"/>
              </a:rPr>
              <a:t>, Joy </a:t>
            </a:r>
            <a:r>
              <a:rPr lang="en-GB" dirty="0">
                <a:solidFill>
                  <a:schemeClr val="accent1">
                    <a:lumMod val="75000"/>
                  </a:schemeClr>
                </a:solidFill>
                <a:cs typeface="Calibri Light"/>
              </a:rPr>
              <a:t>in</a:t>
            </a:r>
            <a:r>
              <a:rPr kumimoji="0" lang="en-GB" i="0" u="none" strike="noStrike" kern="1200" cap="none" spc="0" normalizeH="0" baseline="0" noProof="0" dirty="0">
                <a:ln>
                  <a:noFill/>
                </a:ln>
                <a:solidFill>
                  <a:schemeClr val="accent1">
                    <a:lumMod val="75000"/>
                  </a:schemeClr>
                </a:solidFill>
                <a:effectLst/>
                <a:uLnTx/>
                <a:uFillTx/>
                <a:ea typeface="+mn-ea"/>
                <a:cs typeface="Calibri Light"/>
              </a:rPr>
              <a:t> Work and information from previous reviews.</a:t>
            </a:r>
            <a:r>
              <a:rPr lang="en-GB" dirty="0">
                <a:solidFill>
                  <a:schemeClr val="accent1">
                    <a:lumMod val="75000"/>
                  </a:schemeClr>
                </a:solidFill>
                <a:cs typeface="Calibri Light"/>
              </a:rPr>
              <a:t> </a:t>
            </a:r>
            <a:r>
              <a:rPr kumimoji="0" lang="en-GB" i="0" u="none" strike="noStrike" kern="1200" cap="none" spc="0" normalizeH="0" baseline="0" noProof="0" dirty="0">
                <a:ln>
                  <a:noFill/>
                </a:ln>
                <a:solidFill>
                  <a:schemeClr val="accent1">
                    <a:lumMod val="75000"/>
                  </a:schemeClr>
                </a:solidFill>
                <a:effectLst/>
                <a:uLnTx/>
                <a:uFillTx/>
                <a:ea typeface="+mn-ea"/>
                <a:cs typeface="Calibri Light"/>
              </a:rPr>
              <a:t>Appraisal and Staff professionalism.</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i="0" u="none" strike="noStrike" kern="1200" cap="none" spc="0" normalizeH="0" baseline="0" noProof="0" dirty="0">
                <a:ln>
                  <a:noFill/>
                </a:ln>
                <a:solidFill>
                  <a:schemeClr val="accent1">
                    <a:lumMod val="75000"/>
                  </a:schemeClr>
                </a:solidFill>
                <a:effectLst/>
                <a:uLnTx/>
                <a:uFillTx/>
                <a:latin typeface="Calibri"/>
                <a:ea typeface="+mn-ea"/>
                <a:cs typeface="Calibri"/>
              </a:rPr>
              <a:t>What</a:t>
            </a:r>
            <a:r>
              <a:rPr lang="en-GB" dirty="0">
                <a:solidFill>
                  <a:schemeClr val="accent1">
                    <a:lumMod val="75000"/>
                  </a:schemeClr>
                </a:solidFill>
                <a:latin typeface="Calibri"/>
                <a:cs typeface="Calibri"/>
              </a:rPr>
              <a:t> areas of professionalism do you observe?</a:t>
            </a:r>
            <a:endParaRPr lang="en-GB" dirty="0">
              <a:solidFill>
                <a:srgbClr val="4472C4">
                  <a:lumMod val="75000"/>
                </a:srgbClr>
              </a:solidFill>
              <a:latin typeface="Calibri"/>
              <a:cs typeface="Calibri"/>
            </a:endParaRP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latin typeface="Calibri"/>
                <a:ea typeface="+mn-ea"/>
                <a:cs typeface="Calibri"/>
              </a:rPr>
              <a:t>Are teams encouraged to problem solve and innovate within clear boundaries? </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latin typeface="Calibri"/>
                <a:ea typeface="+mn-ea"/>
                <a:cs typeface="Calibri"/>
              </a:rPr>
              <a:t>Is psychological safety evident- do people express concerns openly? </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en-GB" b="0" i="0" u="none" strike="noStrike" kern="1200" cap="none" spc="0" normalizeH="0" baseline="0" noProof="0" dirty="0">
              <a:ln>
                <a:noFill/>
              </a:ln>
              <a:solidFill>
                <a:srgbClr val="4472C4">
                  <a:lumMod val="75000"/>
                </a:srgbClr>
              </a:solidFill>
              <a:effectLst/>
              <a:uLnTx/>
              <a:uFillTx/>
              <a:latin typeface="Calibri"/>
              <a:ea typeface="+mn-ea"/>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4033692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CFD6B-36CB-4C7C-03C4-DA84AAF657B2}"/>
              </a:ext>
            </a:extLst>
          </p:cNvPr>
          <p:cNvSpPr txBox="1"/>
          <p:nvPr/>
        </p:nvSpPr>
        <p:spPr>
          <a:xfrm>
            <a:off x="440635" y="8316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accent1">
                    <a:lumMod val="75000"/>
                  </a:schemeClr>
                </a:solidFill>
                <a:latin typeface="+mj-lt"/>
                <a:ea typeface="+mj-ea"/>
                <a:cs typeface="+mj-cs"/>
              </a:rPr>
              <a:t>Elements of the Framework in Action</a:t>
            </a:r>
          </a:p>
        </p:txBody>
      </p:sp>
      <p:pic>
        <p:nvPicPr>
          <p:cNvPr id="6146" name="Picture 2" descr="The Excellence in Care framework is a series of 5 concentric circles showing the relationship between the elements of quality care.&#10;The inner most circle holds the elements communication, fundamentals of care, person centred and compassion. &#10;The second circle holds the elements quality planning, quality control and quality improvement.&#10;The third circle holds the elements workforce, safety and evidence and standards.&#10;The forth circle is highlighted and holds the elements leadership, culture and staff wellbeing.&#10;The fifth, and outer most circle, holds the elements assurance, governance and leadership.">
            <a:extLst>
              <a:ext uri="{FF2B5EF4-FFF2-40B4-BE49-F238E27FC236}">
                <a16:creationId xmlns:a16="http://schemas.microsoft.com/office/drawing/2014/main" id="{5370611A-4075-AAC3-A961-C8FA1E19EB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7"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75BFCB-C9E6-5873-B017-1710A297B3C2}"/>
              </a:ext>
            </a:extLst>
          </p:cNvPr>
          <p:cNvSpPr txBox="1"/>
          <p:nvPr/>
        </p:nvSpPr>
        <p:spPr>
          <a:xfrm>
            <a:off x="5220000" y="1620000"/>
            <a:ext cx="6488780" cy="5324535"/>
          </a:xfrm>
          <a:prstGeom prst="rect">
            <a:avLst/>
          </a:prstGeom>
          <a:noFill/>
        </p:spPr>
        <p:txBody>
          <a:bodyPr wrap="square" lIns="91440" tIns="45720" rIns="91440" bIns="45720" anchor="t">
            <a:spAutoFit/>
          </a:bodyPr>
          <a:lstStyle/>
          <a:p>
            <a:pPr fontAlgn="base"/>
            <a:r>
              <a:rPr lang="en-GB" sz="2400" b="1" i="0" dirty="0">
                <a:solidFill>
                  <a:schemeClr val="accent1">
                    <a:lumMod val="75000"/>
                  </a:schemeClr>
                </a:solidFill>
                <a:effectLst/>
              </a:rPr>
              <a:t>Staff </a:t>
            </a:r>
            <a:r>
              <a:rPr lang="en-GB" sz="2400" b="1" dirty="0">
                <a:solidFill>
                  <a:schemeClr val="accent1">
                    <a:lumMod val="75000"/>
                  </a:schemeClr>
                </a:solidFill>
              </a:rPr>
              <a:t>Wellbeing</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r>
              <a:rPr lang="en-GB" dirty="0">
                <a:solidFill>
                  <a:schemeClr val="accent1">
                    <a:lumMod val="75000"/>
                  </a:schemeClr>
                </a:solidFill>
                <a:cs typeface="Calibri Light"/>
              </a:rPr>
              <a:t>Essential for the delivery of compassionate, person-centred care </a:t>
            </a:r>
            <a:r>
              <a:rPr lang="en-GB" dirty="0" err="1">
                <a:solidFill>
                  <a:schemeClr val="accent1">
                    <a:lumMod val="75000"/>
                  </a:schemeClr>
                </a:solidFill>
                <a:cs typeface="Calibri Light"/>
              </a:rPr>
              <a:t>e.g</a:t>
            </a:r>
            <a:r>
              <a:rPr lang="en-GB" dirty="0">
                <a:solidFill>
                  <a:schemeClr val="accent1">
                    <a:lumMod val="75000"/>
                  </a:schemeClr>
                </a:solidFill>
                <a:cs typeface="Calibri Light"/>
              </a:rPr>
              <a:t> reviewing CAIR -Predictable Absence Allowance, Establish Variance measure, </a:t>
            </a:r>
            <a:r>
              <a:rPr lang="en-GB" dirty="0" err="1">
                <a:solidFill>
                  <a:schemeClr val="accent1">
                    <a:lumMod val="75000"/>
                  </a:schemeClr>
                </a:solidFill>
                <a:cs typeface="Calibri Light"/>
              </a:rPr>
              <a:t>iMatter</a:t>
            </a:r>
            <a:r>
              <a:rPr lang="en-GB" dirty="0">
                <a:solidFill>
                  <a:schemeClr val="accent1">
                    <a:lumMod val="75000"/>
                  </a:schemeClr>
                </a:solidFill>
                <a:cs typeface="Calibri Light"/>
              </a:rPr>
              <a:t>, </a:t>
            </a:r>
            <a:r>
              <a:rPr lang="en-GB">
                <a:solidFill>
                  <a:schemeClr val="accent1">
                    <a:lumMod val="75000"/>
                  </a:schemeClr>
                </a:solidFill>
                <a:cs typeface="Calibri Light"/>
              </a:rPr>
              <a:t>Joy in </a:t>
            </a:r>
            <a:r>
              <a:rPr lang="en-GB" dirty="0">
                <a:solidFill>
                  <a:schemeClr val="accent1">
                    <a:lumMod val="75000"/>
                  </a:schemeClr>
                </a:solidFill>
                <a:cs typeface="Calibri Light"/>
              </a:rPr>
              <a:t>Work and TURAS - Appraisal and Training</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285750" indent="-285750" algn="l">
              <a:buFont typeface="Arial" panose="020B0604020202020204" pitchFamily="34" charset="0"/>
              <a:buChar char="•"/>
            </a:pPr>
            <a:r>
              <a:rPr lang="en-GB" dirty="0">
                <a:solidFill>
                  <a:schemeClr val="accent1">
                    <a:lumMod val="75000"/>
                  </a:schemeClr>
                </a:solidFill>
              </a:rPr>
              <a:t>Do</a:t>
            </a:r>
            <a:r>
              <a:rPr lang="en-GB" b="0" i="0" dirty="0">
                <a:solidFill>
                  <a:schemeClr val="accent1">
                    <a:lumMod val="75000"/>
                  </a:schemeClr>
                </a:solidFill>
                <a:effectLst/>
                <a:latin typeface="Calibri"/>
                <a:cs typeface="Calibri"/>
              </a:rPr>
              <a:t> staff feel supported by their immediate team and wider leadership and know where to go for support on both clinical and operational issues? </a:t>
            </a:r>
            <a:endParaRPr lang="en-US" dirty="0">
              <a:solidFill>
                <a:schemeClr val="accent1">
                  <a:lumMod val="75000"/>
                </a:schemeClr>
              </a:solidFill>
              <a:latin typeface="Calibri"/>
              <a:cs typeface="Calibri"/>
            </a:endParaRPr>
          </a:p>
          <a:p>
            <a:pPr marL="285750" indent="-285750" algn="l">
              <a:buFont typeface="Arial" panose="020B0604020202020204" pitchFamily="34" charset="0"/>
              <a:buChar char="•"/>
            </a:pPr>
            <a:r>
              <a:rPr lang="en-GB" b="0" i="0" dirty="0">
                <a:solidFill>
                  <a:schemeClr val="accent1">
                    <a:lumMod val="75000"/>
                  </a:schemeClr>
                </a:solidFill>
                <a:effectLst/>
                <a:latin typeface="Calibri"/>
                <a:cs typeface="Calibri"/>
              </a:rPr>
              <a:t>Are there clear lines of delegation for decision making with clear lines of escalation for issues? </a:t>
            </a:r>
          </a:p>
          <a:p>
            <a:pPr marL="285750" indent="-285750" algn="l">
              <a:buFont typeface="Arial" panose="020B0604020202020204" pitchFamily="34" charset="0"/>
              <a:buChar char="•"/>
            </a:pPr>
            <a:r>
              <a:rPr lang="en-GB" b="0" i="0" dirty="0">
                <a:solidFill>
                  <a:schemeClr val="accent1">
                    <a:lumMod val="75000"/>
                  </a:schemeClr>
                </a:solidFill>
                <a:effectLst/>
                <a:latin typeface="Calibri"/>
                <a:cs typeface="Calibri"/>
              </a:rPr>
              <a:t>Do staff get their breaks? What are their break facilities like?  </a:t>
            </a:r>
          </a:p>
          <a:p>
            <a:pPr marL="285750" indent="-285750" algn="l">
              <a:buFont typeface="Arial" panose="020B0604020202020204" pitchFamily="34" charset="0"/>
              <a:buChar char="•"/>
            </a:pPr>
            <a:r>
              <a:rPr lang="en-GB" b="0" i="0" dirty="0">
                <a:solidFill>
                  <a:schemeClr val="accent1">
                    <a:lumMod val="75000"/>
                  </a:schemeClr>
                </a:solidFill>
                <a:effectLst/>
                <a:latin typeface="Calibri"/>
                <a:cs typeface="Calibri"/>
              </a:rPr>
              <a:t>What wellbeing activities are readily available for staff ?</a:t>
            </a:r>
          </a:p>
          <a:p>
            <a:pPr marL="285750" indent="-285750" algn="l">
              <a:buFont typeface="Arial" panose="020B0604020202020204" pitchFamily="34" charset="0"/>
              <a:buChar char="•"/>
            </a:pPr>
            <a:r>
              <a:rPr lang="en-GB" b="0" i="0" dirty="0">
                <a:solidFill>
                  <a:schemeClr val="accent1">
                    <a:lumMod val="75000"/>
                  </a:schemeClr>
                </a:solidFill>
                <a:effectLst/>
                <a:latin typeface="Calibri"/>
                <a:cs typeface="Calibri"/>
              </a:rPr>
              <a:t>Do the team undertake de-brief activities after particularly challenging periods / episodes of care delivery? </a:t>
            </a:r>
          </a:p>
          <a:p>
            <a:pPr marL="285750" indent="-285750" algn="l">
              <a:buFont typeface="Arial" panose="020B0604020202020204" pitchFamily="34" charset="0"/>
              <a:buChar char="•"/>
            </a:pPr>
            <a:r>
              <a:rPr lang="en-GB" dirty="0">
                <a:solidFill>
                  <a:schemeClr val="accent1">
                    <a:lumMod val="75000"/>
                  </a:schemeClr>
                </a:solidFill>
                <a:latin typeface="Calibri"/>
                <a:cs typeface="Calibri"/>
              </a:rPr>
              <a:t>Application of NHS Scotland Workforce Policies</a:t>
            </a:r>
            <a:endParaRPr lang="en-GB" b="0" i="0" dirty="0">
              <a:solidFill>
                <a:schemeClr val="accent1">
                  <a:lumMod val="75000"/>
                </a:schemeClr>
              </a:solidFill>
              <a:effectLst/>
              <a:latin typeface="Calibri"/>
              <a:cs typeface="Calibri"/>
            </a:endParaRPr>
          </a:p>
          <a:p>
            <a:pPr algn="l" rtl="0" fontAlgn="base">
              <a:buFont typeface="Arial" panose="020B0604020202020204" pitchFamily="34" charset="0"/>
              <a:buChar char="•"/>
            </a:pPr>
            <a:endParaRPr lang="en-GB" sz="1600" b="0" i="0" dirty="0">
              <a:solidFill>
                <a:schemeClr val="accent1">
                  <a:lumMod val="75000"/>
                </a:schemeClr>
              </a:solidFill>
              <a:effectLst/>
              <a:latin typeface="Calibri" panose="020F0502020204030204" pitchFamily="34" charset="0"/>
            </a:endParaRPr>
          </a:p>
          <a:p>
            <a:pPr algn="l" rtl="0" fontAlgn="base"/>
            <a:endParaRPr lang="en-GB" sz="1600" dirty="0">
              <a:solidFill>
                <a:schemeClr val="accent1">
                  <a:lumMod val="75000"/>
                </a:schemeClr>
              </a:solidFill>
            </a:endParaRPr>
          </a:p>
        </p:txBody>
      </p:sp>
    </p:spTree>
    <p:extLst>
      <p:ext uri="{BB962C8B-B14F-4D97-AF65-F5344CB8AC3E}">
        <p14:creationId xmlns:p14="http://schemas.microsoft.com/office/powerpoint/2010/main" val="4280777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CB4ED9-B736-2DC4-0FE6-1992E647431F}"/>
              </a:ext>
            </a:extLst>
          </p:cNvPr>
          <p:cNvSpPr txBox="1"/>
          <p:nvPr/>
        </p:nvSpPr>
        <p:spPr>
          <a:xfrm>
            <a:off x="440635" y="8316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accent1">
                    <a:lumMod val="75000"/>
                  </a:schemeClr>
                </a:solidFill>
                <a:latin typeface="+mj-lt"/>
                <a:ea typeface="+mj-ea"/>
                <a:cs typeface="+mj-cs"/>
              </a:rPr>
              <a:t>Elements of the Framework in Action</a:t>
            </a:r>
          </a:p>
        </p:txBody>
      </p:sp>
      <p:pic>
        <p:nvPicPr>
          <p:cNvPr id="7174" name="Picture 6" descr="The Excellence in Care framework is a series of 5 concentric circles showing the relationship between the elements of quality care.&#10;The inner most circle holds the elements communication, fundamentals of care, person centred and compassion. &#10;The second circle holds the elements quality planning, quality control and quality improvement.&#10;The third circle holds the elements workforce, safety and evidence and standards.&#10;The forth circle holds the elements leadership, culture and staff wellbeing.&#10;The fifth, and outer most circle, is highlighted and holds the elements assurance, governance and leadership.">
            <a:extLst>
              <a:ext uri="{FF2B5EF4-FFF2-40B4-BE49-F238E27FC236}">
                <a16:creationId xmlns:a16="http://schemas.microsoft.com/office/drawing/2014/main" id="{FF47C8CE-5895-31D5-A493-576B4BC9BC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6"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EAAEA2-D362-4919-3315-6F198F12DA6E}"/>
              </a:ext>
            </a:extLst>
          </p:cNvPr>
          <p:cNvSpPr txBox="1"/>
          <p:nvPr/>
        </p:nvSpPr>
        <p:spPr>
          <a:xfrm>
            <a:off x="5220000" y="1620000"/>
            <a:ext cx="6453810" cy="4585871"/>
          </a:xfrm>
          <a:prstGeom prst="rect">
            <a:avLst/>
          </a:prstGeom>
          <a:noFill/>
        </p:spPr>
        <p:txBody>
          <a:bodyPr wrap="square" lIns="91440" tIns="45720" rIns="91440" bIns="45720" anchor="t">
            <a:spAutoFit/>
          </a:bodyPr>
          <a:lstStyle/>
          <a:p>
            <a:pPr algn="l" rtl="0" fontAlgn="base"/>
            <a:r>
              <a:rPr lang="en-GB" sz="2400" b="1" i="0" dirty="0">
                <a:solidFill>
                  <a:schemeClr val="accent1">
                    <a:lumMod val="75000"/>
                  </a:schemeClr>
                </a:solidFill>
                <a:effectLst/>
              </a:rPr>
              <a:t>Assurance</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r>
              <a:rPr lang="en-GB" dirty="0">
                <a:solidFill>
                  <a:schemeClr val="accent1">
                    <a:lumMod val="75000"/>
                  </a:schemeClr>
                </a:solidFill>
                <a:cs typeface="Calibri Light"/>
              </a:rPr>
              <a:t>Verifying whether the team/system have effective approaches to managing quality of care  </a:t>
            </a:r>
            <a:r>
              <a:rPr lang="en-GB" dirty="0" err="1">
                <a:solidFill>
                  <a:schemeClr val="accent1">
                    <a:lumMod val="75000"/>
                  </a:schemeClr>
                </a:solidFill>
                <a:cs typeface="Calibri Light"/>
              </a:rPr>
              <a:t>e.g</a:t>
            </a:r>
            <a:r>
              <a:rPr lang="en-GB" dirty="0">
                <a:solidFill>
                  <a:schemeClr val="accent1">
                    <a:lumMod val="75000"/>
                  </a:schemeClr>
                </a:solidFill>
                <a:cs typeface="Calibri Light"/>
              </a:rPr>
              <a:t> Local dashboards </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342900" indent="-342900" algn="l" rtl="0" fontAlgn="base">
              <a:buFont typeface="Arial" panose="020B0604020202020204" pitchFamily="34" charset="0"/>
              <a:buChar char="•"/>
            </a:pPr>
            <a:r>
              <a:rPr lang="en-GB" b="0" i="0" dirty="0">
                <a:solidFill>
                  <a:schemeClr val="accent1">
                    <a:lumMod val="75000"/>
                  </a:schemeClr>
                </a:solidFill>
                <a:effectLst/>
                <a:latin typeface="Calibri"/>
                <a:cs typeface="Calibri"/>
              </a:rPr>
              <a:t>What local systems do you use that currently provide assurance?</a:t>
            </a:r>
          </a:p>
          <a:p>
            <a:pPr marL="342900" indent="-342900" algn="l" rtl="0" fontAlgn="base">
              <a:buFont typeface="Arial" panose="020B0604020202020204" pitchFamily="34" charset="0"/>
              <a:buChar char="•"/>
            </a:pPr>
            <a:r>
              <a:rPr lang="en-GB" dirty="0">
                <a:solidFill>
                  <a:schemeClr val="accent1">
                    <a:lumMod val="75000"/>
                  </a:schemeClr>
                </a:solidFill>
                <a:latin typeface="Calibri"/>
                <a:cs typeface="Calibri"/>
              </a:rPr>
              <a:t>Who undertakes local assurance processes?</a:t>
            </a:r>
          </a:p>
          <a:p>
            <a:pPr marL="342900" indent="-342900" algn="l" rtl="0" fontAlgn="base">
              <a:buFont typeface="Arial" panose="020B0604020202020204" pitchFamily="34" charset="0"/>
              <a:buChar char="•"/>
            </a:pPr>
            <a:r>
              <a:rPr lang="en-GB" dirty="0">
                <a:solidFill>
                  <a:schemeClr val="accent1">
                    <a:lumMod val="75000"/>
                  </a:schemeClr>
                </a:solidFill>
                <a:latin typeface="Calibri"/>
                <a:cs typeface="Calibri"/>
              </a:rPr>
              <a:t>Is the frequency of assurance processes sufficient to pick up early signals within the system?</a:t>
            </a:r>
          </a:p>
          <a:p>
            <a:pPr marL="342900" indent="-342900" algn="l" rtl="0" fontAlgn="base">
              <a:buFont typeface="Arial" panose="020B0604020202020204" pitchFamily="34" charset="0"/>
              <a:buChar char="•"/>
            </a:pPr>
            <a:r>
              <a:rPr lang="en-GB" dirty="0">
                <a:solidFill>
                  <a:schemeClr val="accent1">
                    <a:lumMod val="75000"/>
                  </a:schemeClr>
                </a:solidFill>
                <a:latin typeface="Calibri"/>
                <a:cs typeface="Calibri"/>
              </a:rPr>
              <a:t>Is the scope of local assurance processes sufficient to meet your needs? Consider the domains of care quality- patient experience, safety, effectiveness, efficiency, sustainability.</a:t>
            </a:r>
          </a:p>
          <a:p>
            <a:pPr marL="182245" indent="-182245" algn="l" rtl="0" fontAlgn="base">
              <a:buFont typeface="Arial" panose="020B0604020202020204" pitchFamily="34" charset="0"/>
              <a:buChar char="•"/>
            </a:pPr>
            <a:endParaRPr lang="en-GB" sz="2000" b="0" i="0" dirty="0">
              <a:solidFill>
                <a:schemeClr val="accent1">
                  <a:lumMod val="75000"/>
                </a:schemeClr>
              </a:solidFill>
              <a:effectLst/>
              <a:latin typeface="Calibri"/>
              <a:cs typeface="Calibri"/>
            </a:endParaRPr>
          </a:p>
          <a:p>
            <a:pPr algn="l" rtl="0" fontAlgn="base"/>
            <a:endParaRPr lang="en-GB" b="0" i="0" dirty="0">
              <a:solidFill>
                <a:srgbClr val="000000"/>
              </a:solidFill>
              <a:effectLst/>
              <a:latin typeface="Calibri Light" panose="020F0302020204030204" pitchFamily="34" charset="0"/>
            </a:endParaRPr>
          </a:p>
        </p:txBody>
      </p:sp>
    </p:spTree>
    <p:extLst>
      <p:ext uri="{BB962C8B-B14F-4D97-AF65-F5344CB8AC3E}">
        <p14:creationId xmlns:p14="http://schemas.microsoft.com/office/powerpoint/2010/main" val="217410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CB4ED9-B736-2DC4-0FE6-1992E647431F}"/>
              </a:ext>
            </a:extLst>
          </p:cNvPr>
          <p:cNvSpPr txBox="1"/>
          <p:nvPr/>
        </p:nvSpPr>
        <p:spPr>
          <a:xfrm>
            <a:off x="440635" y="8316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accent1">
                    <a:lumMod val="75000"/>
                  </a:schemeClr>
                </a:solidFill>
                <a:latin typeface="+mj-lt"/>
                <a:ea typeface="+mj-ea"/>
                <a:cs typeface="+mj-cs"/>
              </a:rPr>
              <a:t>Elements of the Framework in Action</a:t>
            </a:r>
          </a:p>
        </p:txBody>
      </p:sp>
      <p:pic>
        <p:nvPicPr>
          <p:cNvPr id="7174" name="Picture 6" descr="The Excellence in Care framework is a series of 5 concentric circles showing the relationship between the elements of quality care.&#10;The inner most circle holds the elements communication, fundamentals of care, person centred and compassion. &#10;The second circle holds the elements quality planning, quality control and quality improvement.&#10;The third circle holds the elements workforce, safety and evidence and standards.&#10;The forth circle holds the elements leadership, culture and staff wellbeing.&#10;The fifth, and outer most circle, is highlighted and holds the elements assurance, governance and leadership.">
            <a:extLst>
              <a:ext uri="{FF2B5EF4-FFF2-40B4-BE49-F238E27FC236}">
                <a16:creationId xmlns:a16="http://schemas.microsoft.com/office/drawing/2014/main" id="{FF47C8CE-5895-31D5-A493-576B4BC9BC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6"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EAAEA2-D362-4919-3315-6F198F12DA6E}"/>
              </a:ext>
            </a:extLst>
          </p:cNvPr>
          <p:cNvSpPr txBox="1"/>
          <p:nvPr/>
        </p:nvSpPr>
        <p:spPr>
          <a:xfrm>
            <a:off x="5220000" y="1620000"/>
            <a:ext cx="6453810" cy="4001095"/>
          </a:xfrm>
          <a:prstGeom prst="rect">
            <a:avLst/>
          </a:prstGeom>
          <a:noFill/>
        </p:spPr>
        <p:txBody>
          <a:bodyPr wrap="square" lIns="91440" tIns="45720" rIns="91440" bIns="45720" anchor="t">
            <a:spAutoFit/>
          </a:bodyPr>
          <a:lstStyle/>
          <a:p>
            <a:pPr fontAlgn="base"/>
            <a:r>
              <a:rPr lang="en-GB" sz="2400" b="1" i="0" dirty="0">
                <a:solidFill>
                  <a:schemeClr val="accent1">
                    <a:lumMod val="75000"/>
                  </a:schemeClr>
                </a:solidFill>
                <a:effectLst/>
              </a:rPr>
              <a:t>Governance</a:t>
            </a:r>
            <a:r>
              <a:rPr lang="en-GB" sz="2400" b="1" dirty="0">
                <a:solidFill>
                  <a:schemeClr val="accent1">
                    <a:lumMod val="75000"/>
                  </a:schemeClr>
                </a:solidFill>
              </a:rPr>
              <a:t> </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r>
              <a:rPr lang="en-GB" dirty="0">
                <a:solidFill>
                  <a:schemeClr val="accent1">
                    <a:lumMod val="75000"/>
                  </a:schemeClr>
                </a:solidFill>
                <a:cs typeface="Calibri Light"/>
              </a:rPr>
              <a:t>Shared governance emphasises the perspective of staff, shared decision making and professional accountability therefore aligning governance with culture and staff wellbeing </a:t>
            </a:r>
            <a:r>
              <a:rPr lang="en-GB" dirty="0" err="1">
                <a:solidFill>
                  <a:schemeClr val="accent1">
                    <a:lumMod val="75000"/>
                  </a:schemeClr>
                </a:solidFill>
                <a:cs typeface="Calibri Light"/>
              </a:rPr>
              <a:t>e.g</a:t>
            </a:r>
            <a:r>
              <a:rPr lang="en-GB" dirty="0">
                <a:solidFill>
                  <a:schemeClr val="accent1">
                    <a:lumMod val="75000"/>
                  </a:schemeClr>
                </a:solidFill>
                <a:cs typeface="Calibri Light"/>
              </a:rPr>
              <a:t> risk Assessment and escalation processes and visible and effective governance. Child protection/Adult support and protection.</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342900" indent="-342900" algn="l" rtl="0" fontAlgn="base">
              <a:buFont typeface="Arial" panose="020B0604020202020204" pitchFamily="34" charset="0"/>
              <a:buChar char="•"/>
            </a:pPr>
            <a:r>
              <a:rPr lang="en-GB" b="0" i="0" dirty="0">
                <a:solidFill>
                  <a:schemeClr val="accent1">
                    <a:lumMod val="75000"/>
                  </a:schemeClr>
                </a:solidFill>
                <a:effectLst/>
                <a:cs typeface="Calibri"/>
              </a:rPr>
              <a:t>Are there standardised risk escalation processes and are they effective? </a:t>
            </a:r>
          </a:p>
          <a:p>
            <a:pPr marL="342900" indent="-342900" algn="l" rtl="0" fontAlgn="base">
              <a:buFont typeface="Arial" panose="020B0604020202020204" pitchFamily="34" charset="0"/>
              <a:buChar char="•"/>
            </a:pPr>
            <a:r>
              <a:rPr lang="en-GB" b="0" i="0" dirty="0">
                <a:solidFill>
                  <a:schemeClr val="accent1">
                    <a:lumMod val="75000"/>
                  </a:schemeClr>
                </a:solidFill>
                <a:effectLst/>
                <a:cs typeface="Calibri"/>
              </a:rPr>
              <a:t>Is there a feedback loop for staff who have escalated risk? </a:t>
            </a:r>
          </a:p>
          <a:p>
            <a:pPr marL="342900" indent="-342900" algn="l" rtl="0" fontAlgn="base">
              <a:buFont typeface="Arial" panose="020B0604020202020204" pitchFamily="34" charset="0"/>
              <a:buChar char="•"/>
            </a:pPr>
            <a:r>
              <a:rPr lang="en-GB" b="0" i="0" dirty="0">
                <a:solidFill>
                  <a:schemeClr val="accent1">
                    <a:lumMod val="75000"/>
                  </a:schemeClr>
                </a:solidFill>
                <a:effectLst/>
                <a:cs typeface="Calibri"/>
              </a:rPr>
              <a:t>Who reviews quality and workforce measures for this service?</a:t>
            </a:r>
          </a:p>
          <a:p>
            <a:pPr algn="l" rtl="0" fontAlgn="base"/>
            <a:endParaRPr lang="en-GB" b="0" i="0" dirty="0">
              <a:solidFill>
                <a:schemeClr val="accent1">
                  <a:lumMod val="75000"/>
                </a:schemeClr>
              </a:solidFill>
              <a:effectLst/>
              <a:latin typeface="Calibri Light" panose="020F0302020204030204" pitchFamily="34" charset="0"/>
            </a:endParaRPr>
          </a:p>
        </p:txBody>
      </p:sp>
    </p:spTree>
    <p:extLst>
      <p:ext uri="{BB962C8B-B14F-4D97-AF65-F5344CB8AC3E}">
        <p14:creationId xmlns:p14="http://schemas.microsoft.com/office/powerpoint/2010/main" val="122211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28F178B-52EA-0CD3-4D00-DF6BBA4E4413}"/>
              </a:ext>
            </a:extLst>
          </p:cNvPr>
          <p:cNvSpPr txBox="1"/>
          <p:nvPr/>
        </p:nvSpPr>
        <p:spPr>
          <a:xfrm>
            <a:off x="2770909" y="158989"/>
            <a:ext cx="8035635" cy="1234120"/>
          </a:xfrm>
          <a:prstGeom prst="rect">
            <a:avLst/>
          </a:prstGeom>
          <a:noFill/>
        </p:spPr>
        <p:txBody>
          <a:bodyPr wrap="square" rtlCol="0">
            <a:spAutoFit/>
          </a:bodyPr>
          <a:lstStyle/>
          <a:p>
            <a:pPr algn="ctr">
              <a:lnSpc>
                <a:spcPct val="107000"/>
              </a:lnSpc>
              <a:spcAft>
                <a:spcPts val="800"/>
              </a:spcAft>
            </a:pPr>
            <a:r>
              <a:rPr lang="en-GB" sz="4400" dirty="0">
                <a:solidFill>
                  <a:schemeClr val="accent1">
                    <a:lumMod val="75000"/>
                  </a:schemeClr>
                </a:solidFill>
                <a:latin typeface="+mj-lt"/>
                <a:ea typeface="+mj-ea"/>
                <a:cs typeface="+mj-cs"/>
              </a:rPr>
              <a:t>Levels of Care</a:t>
            </a:r>
            <a:r>
              <a:rPr lang="en-GB" sz="20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a:t>
            </a:r>
            <a:r>
              <a:rPr lang="en-GB" sz="4400" dirty="0">
                <a:solidFill>
                  <a:schemeClr val="accent1">
                    <a:lumMod val="75000"/>
                  </a:schemeClr>
                </a:solidFill>
                <a:latin typeface="+mj-lt"/>
                <a:ea typeface="+mj-ea"/>
                <a:cs typeface="+mj-cs"/>
              </a:rPr>
              <a:t>Assurance</a:t>
            </a:r>
          </a:p>
          <a:p>
            <a:pPr algn="ctr">
              <a:lnSpc>
                <a:spcPct val="107000"/>
              </a:lnSpc>
              <a:spcAft>
                <a:spcPts val="800"/>
              </a:spcAft>
            </a:pPr>
            <a:r>
              <a:rPr lang="en-GB" sz="2000" i="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65599EE4-9C34-DBEA-E209-11F14172FD1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14" y="224877"/>
            <a:ext cx="1945833" cy="19458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4AC8F3DB-E818-3D73-9486-0BA14492D27C}"/>
              </a:ext>
            </a:extLst>
          </p:cNvPr>
          <p:cNvGraphicFramePr>
            <a:graphicFrameLocks noGrp="1"/>
          </p:cNvGraphicFramePr>
          <p:nvPr>
            <p:extLst>
              <p:ext uri="{D42A27DB-BD31-4B8C-83A1-F6EECF244321}">
                <p14:modId xmlns:p14="http://schemas.microsoft.com/office/powerpoint/2010/main" val="1389666098"/>
              </p:ext>
            </p:extLst>
          </p:nvPr>
        </p:nvGraphicFramePr>
        <p:xfrm>
          <a:off x="2359601" y="882214"/>
          <a:ext cx="8858250" cy="5590266"/>
        </p:xfrm>
        <a:graphic>
          <a:graphicData uri="http://schemas.openxmlformats.org/drawingml/2006/table">
            <a:tbl>
              <a:tblPr firstRow="1" firstCol="1" bandRow="1"/>
              <a:tblGrid>
                <a:gridCol w="2952750">
                  <a:extLst>
                    <a:ext uri="{9D8B030D-6E8A-4147-A177-3AD203B41FA5}">
                      <a16:colId xmlns:a16="http://schemas.microsoft.com/office/drawing/2014/main" val="4021645533"/>
                    </a:ext>
                  </a:extLst>
                </a:gridCol>
                <a:gridCol w="2952750">
                  <a:extLst>
                    <a:ext uri="{9D8B030D-6E8A-4147-A177-3AD203B41FA5}">
                      <a16:colId xmlns:a16="http://schemas.microsoft.com/office/drawing/2014/main" val="193475105"/>
                    </a:ext>
                  </a:extLst>
                </a:gridCol>
                <a:gridCol w="2952750">
                  <a:extLst>
                    <a:ext uri="{9D8B030D-6E8A-4147-A177-3AD203B41FA5}">
                      <a16:colId xmlns:a16="http://schemas.microsoft.com/office/drawing/2014/main" val="271354072"/>
                    </a:ext>
                  </a:extLst>
                </a:gridCol>
              </a:tblGrid>
              <a:tr h="349244">
                <a:tc gridSpan="3">
                  <a:txBody>
                    <a:bodyPr/>
                    <a:lstStyle/>
                    <a:p>
                      <a:pPr algn="ctr">
                        <a:lnSpc>
                          <a:spcPct val="107000"/>
                        </a:lnSpc>
                        <a:spcAft>
                          <a:spcPts val="800"/>
                        </a:spcAft>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txBody>
                  <a:tcPr marL="97928" marR="97928" marT="48964" marB="48964" anchor="ctr">
                    <a:lnL>
                      <a:noFill/>
                    </a:lnL>
                    <a:lnR>
                      <a:noFill/>
                    </a:lnR>
                    <a:lnT>
                      <a:noFill/>
                    </a:lnT>
                    <a:lnB>
                      <a:noFill/>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536158"/>
                  </a:ext>
                </a:extLst>
              </a:tr>
              <a:tr h="353158">
                <a:tc gridSpan="3">
                  <a:txBody>
                    <a:bodyPr/>
                    <a:lstStyle/>
                    <a:p>
                      <a:pPr algn="ctr">
                        <a:lnSpc>
                          <a:spcPct val="107000"/>
                        </a:lnSpc>
                        <a:spcAft>
                          <a:spcPts val="800"/>
                        </a:spcAft>
                      </a:pPr>
                      <a:r>
                        <a:rPr lang="en-GB" sz="2400" kern="100" dirty="0">
                          <a:solidFill>
                            <a:srgbClr val="000000"/>
                          </a:solidFill>
                          <a:effectLst/>
                          <a:highlight>
                            <a:srgbClr val="B4C6E7"/>
                          </a:highlight>
                          <a:latin typeface="Calibri" panose="020F0502020204030204" pitchFamily="34" charset="0"/>
                          <a:ea typeface="Calibri" panose="020F0502020204030204" pitchFamily="34" charset="0"/>
                          <a:cs typeface="Arial" panose="020B0604020202020204" pitchFamily="34" charset="0"/>
                        </a:rPr>
                        <a:t>Peer review - across all levels</a:t>
                      </a:r>
                      <a:endParaRPr lang="en-GB" sz="1800" kern="100" dirty="0">
                        <a:effectLst/>
                        <a:highlight>
                          <a:srgbClr val="B4C6E7"/>
                        </a:highlight>
                        <a:latin typeface="Calibri" panose="020F0502020204030204" pitchFamily="34" charset="0"/>
                        <a:ea typeface="Calibri" panose="020F0502020204030204" pitchFamily="34" charset="0"/>
                        <a:cs typeface="Arial" panose="020B0604020202020204" pitchFamily="34" charset="0"/>
                      </a:endParaRPr>
                    </a:p>
                  </a:txBody>
                  <a:tcPr marL="97928" marR="97928" marT="48964" marB="48964" anchor="b">
                    <a:lnL>
                      <a:noFill/>
                    </a:lnL>
                    <a:lnR>
                      <a:noFill/>
                    </a:lnR>
                    <a:lnT>
                      <a:noFill/>
                    </a:lnT>
                    <a:lnB>
                      <a:noFill/>
                    </a:lnB>
                    <a:solidFill>
                      <a:srgbClr val="B4C6E7"/>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29764160"/>
                  </a:ext>
                </a:extLst>
              </a:tr>
              <a:tr h="349244">
                <a:tc gridSpan="3">
                  <a:txBody>
                    <a:bodyPr/>
                    <a:lstStyle/>
                    <a:p>
                      <a:pPr algn="ctr">
                        <a:lnSpc>
                          <a:spcPct val="107000"/>
                        </a:lnSpc>
                        <a:spcAft>
                          <a:spcPts val="800"/>
                        </a:spcAft>
                      </a:pPr>
                      <a:r>
                        <a:rPr lang="en-GB" sz="1700" kern="100">
                          <a:effectLst/>
                          <a:highlight>
                            <a:srgbClr val="FFFFFF"/>
                          </a:highlight>
                          <a:latin typeface="Calibri" panose="020F0502020204030204" pitchFamily="34" charset="0"/>
                          <a:ea typeface="Calibri" panose="020F0502020204030204" pitchFamily="34" charset="0"/>
                          <a:cs typeface="Arial" panose="020B0604020202020204" pitchFamily="34" charset="0"/>
                        </a:rPr>
                        <a:t> </a:t>
                      </a:r>
                      <a:endParaRPr lang="en-GB" sz="1200" kern="10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txBody>
                  <a:tcPr marL="97928" marR="97928" marT="48964" marB="48964"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9919324"/>
                  </a:ext>
                </a:extLst>
              </a:tr>
              <a:tr h="678560">
                <a:tc>
                  <a:txBody>
                    <a:bodyPr/>
                    <a:lstStyle/>
                    <a:p>
                      <a:pPr>
                        <a:lnSpc>
                          <a:spcPct val="107000"/>
                        </a:lnSpc>
                        <a:spcAft>
                          <a:spcPts val="800"/>
                        </a:spcAft>
                      </a:pPr>
                      <a:r>
                        <a:rPr lang="en-GB" sz="1800" b="1" kern="100" dirty="0">
                          <a:solidFill>
                            <a:srgbClr val="000000"/>
                          </a:solidFill>
                          <a:effectLst/>
                          <a:highlight>
                            <a:srgbClr val="D5DCE4"/>
                          </a:highlight>
                          <a:latin typeface="Calibri" panose="020F0502020204030204" pitchFamily="34" charset="0"/>
                          <a:ea typeface="Calibri" panose="020F0502020204030204" pitchFamily="34" charset="0"/>
                          <a:cs typeface="Arial" panose="020B0604020202020204" pitchFamily="34" charset="0"/>
                        </a:rPr>
                        <a:t>Executive / Board Level</a:t>
                      </a:r>
                      <a:endParaRPr lang="en-GB" sz="1800" b="1" kern="100" dirty="0">
                        <a:effectLst/>
                        <a:highlight>
                          <a:srgbClr val="D5DCE4"/>
                        </a:highligh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kern="100" dirty="0">
                          <a:solidFill>
                            <a:srgbClr val="000000"/>
                          </a:solidFill>
                          <a:effectLst/>
                          <a:highlight>
                            <a:srgbClr val="D5DCE4"/>
                          </a:highlight>
                          <a:latin typeface="Calibri" panose="020F0502020204030204" pitchFamily="34" charset="0"/>
                          <a:ea typeface="Calibri" panose="020F0502020204030204" pitchFamily="34" charset="0"/>
                          <a:cs typeface="Arial" panose="020B0604020202020204" pitchFamily="34" charset="0"/>
                        </a:rPr>
                        <a:t>(Leadership Walk round)</a:t>
                      </a:r>
                      <a:endParaRPr lang="en-GB" sz="1800" b="1" kern="100" dirty="0">
                        <a:effectLst/>
                        <a:highlight>
                          <a:srgbClr val="D5DCE4"/>
                        </a:highlight>
                        <a:latin typeface="Calibri" panose="020F0502020204030204" pitchFamily="34" charset="0"/>
                        <a:ea typeface="Calibri" panose="020F0502020204030204" pitchFamily="34" charset="0"/>
                        <a:cs typeface="Arial" panose="020B0604020202020204" pitchFamily="34" charset="0"/>
                      </a:endParaRPr>
                    </a:p>
                  </a:txBody>
                  <a:tcPr marL="73446" marR="7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 </a:t>
                      </a:r>
                    </a:p>
                  </a:txBody>
                  <a:tcPr marL="73446" marR="73446"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 </a:t>
                      </a:r>
                    </a:p>
                  </a:txBody>
                  <a:tcPr marL="73446" marR="73446" marT="0" marB="0">
                    <a:lnL>
                      <a:noFill/>
                    </a:lnL>
                    <a:lnR>
                      <a:noFill/>
                    </a:lnR>
                    <a:lnT>
                      <a:noFill/>
                    </a:lnT>
                    <a:lnB>
                      <a:noFill/>
                    </a:lnB>
                    <a:noFill/>
                  </a:tcPr>
                </a:tc>
                <a:extLst>
                  <a:ext uri="{0D108BD9-81ED-4DB2-BD59-A6C34878D82A}">
                    <a16:rowId xmlns:a16="http://schemas.microsoft.com/office/drawing/2014/main" val="1808074097"/>
                  </a:ext>
                </a:extLst>
              </a:tr>
              <a:tr h="678560">
                <a:tc rowSpan="3">
                  <a: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Organised visits with senior leadership teams to areas with a focus on quality and safety. The aim is to connect with front line staff and provide a platform for open dialogue, mutual learning, and idea-sharing.  </a:t>
                      </a:r>
                    </a:p>
                  </a:txBody>
                  <a:tcPr marL="97928" marR="97928" marT="48964" marB="489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dirty="0">
                          <a:solidFill>
                            <a:srgbClr val="000000"/>
                          </a:solidFill>
                          <a:effectLst/>
                          <a:highlight>
                            <a:srgbClr val="FBE4D5"/>
                          </a:highlight>
                          <a:latin typeface="Calibri" panose="020F0502020204030204" pitchFamily="34" charset="0"/>
                          <a:ea typeface="Calibri" panose="020F0502020204030204" pitchFamily="34" charset="0"/>
                          <a:cs typeface="Arial" panose="020B0604020202020204" pitchFamily="34" charset="0"/>
                        </a:rPr>
                        <a:t>Clinical Area/Service</a:t>
                      </a:r>
                      <a:endParaRPr lang="en-GB" sz="1800" b="1" kern="100" dirty="0">
                        <a:effectLst/>
                        <a:highlight>
                          <a:srgbClr val="FBE4D5"/>
                        </a:highligh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kern="100" dirty="0">
                          <a:solidFill>
                            <a:srgbClr val="000000"/>
                          </a:solidFill>
                          <a:effectLst/>
                          <a:highlight>
                            <a:srgbClr val="FBE4D5"/>
                          </a:highlight>
                          <a:latin typeface="Calibri" panose="020F0502020204030204" pitchFamily="34" charset="0"/>
                          <a:ea typeface="Calibri" panose="020F0502020204030204" pitchFamily="34" charset="0"/>
                          <a:cs typeface="Arial" panose="020B0604020202020204" pitchFamily="34" charset="0"/>
                        </a:rPr>
                        <a:t>(Care Assurance Visit)</a:t>
                      </a:r>
                      <a:endParaRPr lang="en-GB" sz="1800" b="1" kern="100" dirty="0">
                        <a:effectLst/>
                        <a:highlight>
                          <a:srgbClr val="FBE4D5"/>
                        </a:highlight>
                        <a:latin typeface="Calibri" panose="020F0502020204030204" pitchFamily="34" charset="0"/>
                        <a:ea typeface="Calibri" panose="020F0502020204030204" pitchFamily="34" charset="0"/>
                        <a:cs typeface="Arial" panose="020B0604020202020204" pitchFamily="34" charset="0"/>
                      </a:endParaRPr>
                    </a:p>
                  </a:txBody>
                  <a:tcPr marL="73446" marR="7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 </a:t>
                      </a:r>
                    </a:p>
                  </a:txBody>
                  <a:tcPr marL="73446" marR="73446"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582115"/>
                  </a:ext>
                </a:extLst>
              </a:tr>
              <a:tr h="678560">
                <a:tc vMerge="1">
                  <a:txBody>
                    <a:bodyPr/>
                    <a:lstStyle/>
                    <a:p>
                      <a:endParaRPr lang="en-GB"/>
                    </a:p>
                  </a:txBody>
                  <a:tcPr/>
                </a:tc>
                <a:tc rowSpan="2">
                  <a: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Clinical Nurse/Midwifery Managers/ Professional Lead carry out observational visits speaking with staff, patients and relatives with a focus on quality of care. Utilising the Excellence in Care Framework to focus and articulate when improvements are needed.</a:t>
                      </a:r>
                    </a:p>
                  </a:txBody>
                  <a:tcPr marL="97928" marR="97928" marT="48964" marB="489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dirty="0">
                          <a:solidFill>
                            <a:srgbClr val="000000"/>
                          </a:solidFill>
                          <a:effectLst/>
                          <a:highlight>
                            <a:srgbClr val="D9E2F3"/>
                          </a:highlight>
                          <a:latin typeface="Calibri" panose="020F0502020204030204" pitchFamily="34" charset="0"/>
                          <a:ea typeface="Calibri" panose="020F0502020204030204" pitchFamily="34" charset="0"/>
                          <a:cs typeface="Arial" panose="020B0604020202020204" pitchFamily="34" charset="0"/>
                        </a:rPr>
                        <a:t>Team Leader Level </a:t>
                      </a:r>
                      <a:endParaRPr lang="en-GB" sz="1800" b="1" kern="100" dirty="0">
                        <a:effectLst/>
                        <a:highlight>
                          <a:srgbClr val="D9E2F3"/>
                        </a:highligh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kern="100" dirty="0">
                          <a:solidFill>
                            <a:srgbClr val="000000"/>
                          </a:solidFill>
                          <a:effectLst/>
                          <a:highlight>
                            <a:srgbClr val="D9E2F3"/>
                          </a:highlight>
                          <a:latin typeface="Calibri" panose="020F0502020204030204" pitchFamily="34" charset="0"/>
                          <a:ea typeface="Calibri" panose="020F0502020204030204" pitchFamily="34" charset="0"/>
                          <a:cs typeface="Arial" panose="020B0604020202020204" pitchFamily="34" charset="0"/>
                        </a:rPr>
                        <a:t>(Care Assurance Audit)</a:t>
                      </a:r>
                      <a:endParaRPr lang="en-GB" sz="1800" b="1" kern="100" dirty="0">
                        <a:effectLst/>
                        <a:highlight>
                          <a:srgbClr val="D9E2F3"/>
                        </a:highlight>
                        <a:latin typeface="Calibri" panose="020F0502020204030204" pitchFamily="34" charset="0"/>
                        <a:ea typeface="Calibri" panose="020F0502020204030204" pitchFamily="34" charset="0"/>
                        <a:cs typeface="Arial" panose="020B0604020202020204" pitchFamily="34" charset="0"/>
                      </a:endParaRPr>
                    </a:p>
                  </a:txBody>
                  <a:tcPr marL="73446" marR="7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594498226"/>
                  </a:ext>
                </a:extLst>
              </a:tr>
              <a:tr h="2181216">
                <a:tc vMerge="1">
                  <a:txBody>
                    <a:bodyPr/>
                    <a:lstStyle/>
                    <a:p>
                      <a:endParaRPr lang="en-GB"/>
                    </a:p>
                  </a:txBody>
                  <a:tcPr/>
                </a:tc>
                <a:tc vMerge="1">
                  <a:txBody>
                    <a:bodyPr/>
                    <a:lstStyle/>
                    <a:p>
                      <a:endParaRPr lang="en-GB"/>
                    </a:p>
                  </a:txBody>
                  <a:tcPr/>
                </a:tc>
                <a:tc>
                  <a: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Arial" panose="020B0604020202020204" pitchFamily="34" charset="0"/>
                        </a:rPr>
                        <a:t>Senior Charge Nurse/Midwife/Team Lead carries out regular audits using local templates and or information from systems e.g. CAIR to review data and document actions and quality improvements.</a:t>
                      </a:r>
                    </a:p>
                  </a:txBody>
                  <a:tcPr marL="73446" marR="7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7663255"/>
                  </a:ext>
                </a:extLst>
              </a:tr>
            </a:tbl>
          </a:graphicData>
        </a:graphic>
      </p:graphicFrame>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CB4ED9-B736-2DC4-0FE6-1992E647431F}"/>
              </a:ext>
            </a:extLst>
          </p:cNvPr>
          <p:cNvSpPr txBox="1"/>
          <p:nvPr/>
        </p:nvSpPr>
        <p:spPr>
          <a:xfrm>
            <a:off x="440635" y="8316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accent1">
                    <a:lumMod val="75000"/>
                  </a:schemeClr>
                </a:solidFill>
                <a:latin typeface="+mj-lt"/>
                <a:ea typeface="+mj-ea"/>
                <a:cs typeface="+mj-cs"/>
              </a:rPr>
              <a:t>Elements of the Framework in Action</a:t>
            </a:r>
          </a:p>
        </p:txBody>
      </p:sp>
      <p:pic>
        <p:nvPicPr>
          <p:cNvPr id="7174" name="Picture 6" descr="The Excellence in Care framework is a series of 5 concentric circles showing the relationship between the elements of quality care.&#10;The inner most circle holds the elements communication, fundamentals of care, person centred and compassion. &#10;The second circle holds the elements quality planning, quality control and quality improvement.&#10;The third circle holds the elements workforce, safety and evidence and standards.&#10;The forth circle holds the elements leadership, culture and staff wellbeing.&#10;The fifth, and outer most circle, is highlighted and holds the elements assurance, governance and leadership.">
            <a:extLst>
              <a:ext uri="{FF2B5EF4-FFF2-40B4-BE49-F238E27FC236}">
                <a16:creationId xmlns:a16="http://schemas.microsoft.com/office/drawing/2014/main" id="{FF47C8CE-5895-31D5-A493-576B4BC9BC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480" y="1702800"/>
            <a:ext cx="3398855" cy="3452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EAAEA2-D362-4919-3315-6F198F12DA6E}"/>
              </a:ext>
            </a:extLst>
          </p:cNvPr>
          <p:cNvSpPr txBox="1"/>
          <p:nvPr/>
        </p:nvSpPr>
        <p:spPr>
          <a:xfrm>
            <a:off x="5220000" y="1260000"/>
            <a:ext cx="6923987" cy="5724644"/>
          </a:xfrm>
          <a:prstGeom prst="rect">
            <a:avLst/>
          </a:prstGeom>
          <a:noFill/>
        </p:spPr>
        <p:txBody>
          <a:bodyPr wrap="square" lIns="91440" tIns="45720" rIns="91440" bIns="45720" anchor="t">
            <a:spAutoFit/>
          </a:bodyPr>
          <a:lstStyle/>
          <a:p>
            <a:pPr algn="l" rtl="0" fontAlgn="base"/>
            <a:r>
              <a:rPr lang="en-GB" sz="2400" b="1" i="0" dirty="0">
                <a:solidFill>
                  <a:schemeClr val="accent1">
                    <a:lumMod val="75000"/>
                  </a:schemeClr>
                </a:solidFill>
                <a:effectLst/>
              </a:rPr>
              <a:t>Learning</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r>
              <a:rPr lang="en-GB" dirty="0">
                <a:solidFill>
                  <a:schemeClr val="accent1">
                    <a:lumMod val="75000"/>
                  </a:schemeClr>
                </a:solidFill>
                <a:cs typeface="Calibri Light"/>
              </a:rPr>
              <a:t>Consider if there is evidence of a culture of continuous learning across the system e.g. Clinical Supervision, Appraisal and Training and QI qualifications within the area such as </a:t>
            </a:r>
            <a:r>
              <a:rPr lang="en-GB" dirty="0" err="1">
                <a:solidFill>
                  <a:schemeClr val="accent1">
                    <a:lumMod val="75000"/>
                  </a:schemeClr>
                </a:solidFill>
                <a:cs typeface="Calibri Light"/>
              </a:rPr>
              <a:t>ScLIP</a:t>
            </a:r>
            <a:r>
              <a:rPr lang="en-GB" dirty="0">
                <a:solidFill>
                  <a:schemeClr val="accent1">
                    <a:lumMod val="75000"/>
                  </a:schemeClr>
                </a:solidFill>
                <a:cs typeface="Calibri Light"/>
              </a:rPr>
              <a:t>, SiFS, </a:t>
            </a:r>
            <a:r>
              <a:rPr lang="en-GB" dirty="0" err="1">
                <a:solidFill>
                  <a:schemeClr val="accent1">
                    <a:lumMod val="75000"/>
                  </a:schemeClr>
                </a:solidFill>
                <a:cs typeface="Calibri Light"/>
              </a:rPr>
              <a:t>ScIL</a:t>
            </a:r>
            <a:r>
              <a:rPr lang="en-GB" dirty="0">
                <a:solidFill>
                  <a:schemeClr val="accent1">
                    <a:lumMod val="75000"/>
                  </a:schemeClr>
                </a:solidFill>
                <a:cs typeface="Calibri Light"/>
              </a:rPr>
              <a:t> or local training programmes, Hot/Cold debriefs, Protected learning time and TURAS learning.</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GB" b="0" i="0" dirty="0">
                <a:solidFill>
                  <a:schemeClr val="accent1">
                    <a:lumMod val="75000"/>
                  </a:schemeClr>
                </a:solidFill>
                <a:effectLst/>
              </a:rPr>
              <a:t>How do the team/wider system share learning from </a:t>
            </a:r>
            <a:r>
              <a:rPr lang="en-GB" dirty="0">
                <a:solidFill>
                  <a:schemeClr val="accent1">
                    <a:lumMod val="75000"/>
                  </a:schemeClr>
                </a:solidFill>
              </a:rPr>
              <a:t>adverse events/incident</a:t>
            </a:r>
            <a:r>
              <a:rPr lang="en-GB" b="0" i="0" dirty="0">
                <a:solidFill>
                  <a:schemeClr val="accent1">
                    <a:lumMod val="75000"/>
                  </a:schemeClr>
                </a:solidFill>
                <a:effectLst/>
              </a:rPr>
              <a:t>s, near misses, positive care experiences? </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GB" b="0" i="0" dirty="0">
                <a:solidFill>
                  <a:schemeClr val="accent1">
                    <a:lumMod val="75000"/>
                  </a:schemeClr>
                </a:solidFill>
                <a:effectLst/>
              </a:rPr>
              <a:t>What opportunities are there to access Clinical Supervision, Values Based Reflective Practice sessions, other methods of supporting reflective practice? </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GB" b="0" i="0" dirty="0">
                <a:solidFill>
                  <a:schemeClr val="accent1">
                    <a:lumMod val="75000"/>
                  </a:schemeClr>
                </a:solidFill>
                <a:effectLst/>
              </a:rPr>
              <a:t>Opportunities to access training- statutory mandatory, role specific and training linked to areas for improvement? </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GB" b="0" i="0" dirty="0">
                <a:solidFill>
                  <a:schemeClr val="accent1">
                    <a:lumMod val="75000"/>
                  </a:schemeClr>
                </a:solidFill>
                <a:effectLst/>
              </a:rPr>
              <a:t>What communities of practice/networks/local events do team members have the opportunity to exchange learning in? </a:t>
            </a:r>
          </a:p>
          <a:p>
            <a:endParaRPr lang="en-GB" sz="2000" dirty="0">
              <a:solidFill>
                <a:schemeClr val="accent1">
                  <a:lumMod val="75000"/>
                </a:schemeClr>
              </a:solidFill>
              <a:cs typeface="Calibri Light"/>
            </a:endParaRPr>
          </a:p>
        </p:txBody>
      </p:sp>
    </p:spTree>
    <p:extLst>
      <p:ext uri="{BB962C8B-B14F-4D97-AF65-F5344CB8AC3E}">
        <p14:creationId xmlns:p14="http://schemas.microsoft.com/office/powerpoint/2010/main" val="144100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804AD6-3FA8-37B6-BC7E-52CB1CBF30FC}"/>
              </a:ext>
            </a:extLst>
          </p:cNvPr>
          <p:cNvSpPr txBox="1"/>
          <p:nvPr/>
        </p:nvSpPr>
        <p:spPr>
          <a:xfrm>
            <a:off x="440635" y="8316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accent1">
                    <a:lumMod val="75000"/>
                  </a:schemeClr>
                </a:solidFill>
                <a:latin typeface="+mj-lt"/>
                <a:ea typeface="+mj-ea"/>
                <a:cs typeface="+mj-cs"/>
              </a:rPr>
              <a:t>Preparing for a Care Assurance Visit</a:t>
            </a:r>
          </a:p>
        </p:txBody>
      </p:sp>
      <p:sp>
        <p:nvSpPr>
          <p:cNvPr id="7" name="TextBox 6">
            <a:extLst>
              <a:ext uri="{FF2B5EF4-FFF2-40B4-BE49-F238E27FC236}">
                <a16:creationId xmlns:a16="http://schemas.microsoft.com/office/drawing/2014/main" id="{0A4EF72D-FA46-10C4-1862-E8322E291F9A}"/>
              </a:ext>
            </a:extLst>
          </p:cNvPr>
          <p:cNvSpPr txBox="1"/>
          <p:nvPr/>
        </p:nvSpPr>
        <p:spPr>
          <a:xfrm>
            <a:off x="726962" y="2090172"/>
            <a:ext cx="3932237" cy="2677656"/>
          </a:xfrm>
          <a:prstGeom prst="rect">
            <a:avLst/>
          </a:prstGeom>
          <a:solidFill>
            <a:schemeClr val="accent2">
              <a:lumMod val="40000"/>
              <a:lumOff val="60000"/>
            </a:schemeClr>
          </a:solidFill>
        </p:spPr>
        <p:txBody>
          <a:bodyPr wrap="square" lIns="91440" tIns="45720" rIns="91440" bIns="45720" rtlCol="0" anchor="t">
            <a:spAutoFit/>
          </a:bodyPr>
          <a:lstStyle/>
          <a:p>
            <a:r>
              <a:rPr lang="en-GB" sz="2800" dirty="0">
                <a:solidFill>
                  <a:srgbClr val="002060"/>
                </a:solidFill>
              </a:rPr>
              <a:t>Care assurance visits are integral to local care assurance processes which assure high quality, safe and effective, person-centred care.</a:t>
            </a:r>
            <a:endParaRPr lang="en-GB" sz="2800" dirty="0">
              <a:solidFill>
                <a:srgbClr val="002060"/>
              </a:solidFill>
              <a:cs typeface="Calibri"/>
            </a:endParaRPr>
          </a:p>
        </p:txBody>
      </p:sp>
      <p:sp>
        <p:nvSpPr>
          <p:cNvPr id="6" name="Content Placeholder 5">
            <a:extLst>
              <a:ext uri="{FF2B5EF4-FFF2-40B4-BE49-F238E27FC236}">
                <a16:creationId xmlns:a16="http://schemas.microsoft.com/office/drawing/2014/main" id="{0D542C85-6F9E-3C6F-0B4B-360DA9136617}"/>
              </a:ext>
            </a:extLst>
          </p:cNvPr>
          <p:cNvSpPr>
            <a:spLocks noGrp="1"/>
          </p:cNvSpPr>
          <p:nvPr>
            <p:ph idx="1"/>
          </p:nvPr>
        </p:nvSpPr>
        <p:spPr>
          <a:xfrm>
            <a:off x="5220000" y="1260000"/>
            <a:ext cx="6172200" cy="5256357"/>
          </a:xfrm>
        </p:spPr>
        <p:txBody>
          <a:bodyPr>
            <a:normAutofit lnSpcReduction="10000"/>
          </a:bodyPr>
          <a:lstStyle/>
          <a:p>
            <a:pPr marL="342900" indent="-342900">
              <a:lnSpc>
                <a:spcPct val="107000"/>
              </a:lnSpc>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Arial" panose="020B0604020202020204" pitchFamily="34" charset="0"/>
              </a:rPr>
              <a:t>Consider the focus of the Visit: </a:t>
            </a:r>
            <a:r>
              <a:rPr lang="en-GB" sz="1600" dirty="0">
                <a:latin typeface="Calibri" panose="020F0502020204030204" pitchFamily="34" charset="0"/>
                <a:ea typeface="Calibri" panose="020F0502020204030204" pitchFamily="34" charset="0"/>
                <a:cs typeface="Arial" panose="020B0604020202020204" pitchFamily="34" charset="0"/>
              </a:rPr>
              <a:t>Use the Quality of Care Review Guidance – Chapters: Guiding Principles of a Quality of Care Review, Stage 1 Scope Template and Using the Elements of the EiC Framework (even when Care Assurance Visit is a standalone process) </a:t>
            </a:r>
          </a:p>
          <a:p>
            <a:pPr marL="342900" lvl="0" indent="-342900">
              <a:lnSpc>
                <a:spcPct val="107000"/>
              </a:lnSpc>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Arial" panose="020B0604020202020204" pitchFamily="34" charset="0"/>
              </a:rPr>
              <a:t>Board to consider if a scheduled proactive or responsive review: </a:t>
            </a:r>
            <a:r>
              <a:rPr lang="en-GB" sz="1600" dirty="0">
                <a:effectLst/>
                <a:latin typeface="Calibri" panose="020F0502020204030204" pitchFamily="34" charset="0"/>
                <a:ea typeface="Calibri" panose="020F0502020204030204" pitchFamily="34" charset="0"/>
                <a:cs typeface="Arial" panose="020B0604020202020204" pitchFamily="34" charset="0"/>
              </a:rPr>
              <a:t>determine whether to be announced or unannounced for the host team</a:t>
            </a:r>
          </a:p>
          <a:p>
            <a:pPr marL="342900" lvl="0" indent="-342900">
              <a:lnSpc>
                <a:spcPct val="107000"/>
              </a:lnSpc>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Arial" panose="020B0604020202020204" pitchFamily="34" charset="0"/>
              </a:rPr>
              <a:t>Preparation for host team: </a:t>
            </a:r>
            <a:r>
              <a:rPr lang="en-GB" sz="1600" dirty="0">
                <a:effectLst/>
                <a:latin typeface="Calibri" panose="020F0502020204030204" pitchFamily="34" charset="0"/>
                <a:ea typeface="Calibri" panose="020F0502020204030204" pitchFamily="34" charset="0"/>
                <a:cs typeface="Arial" panose="020B0604020202020204" pitchFamily="34" charset="0"/>
              </a:rPr>
              <a:t>outline the purpose as part of local care assurance process, share the scope, identify who will be visiting, share date, time and duration of visit, outline what to expect and request to share information with MDT and people in receipt of care, family and visitors regarding visit</a:t>
            </a:r>
          </a:p>
          <a:p>
            <a:pPr marL="342900" lvl="0" indent="-342900">
              <a:lnSpc>
                <a:spcPct val="107000"/>
              </a:lnSpc>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Arial" panose="020B0604020202020204" pitchFamily="34" charset="0"/>
              </a:rPr>
              <a:t>Building capacity and capability in local teams: </a:t>
            </a:r>
            <a:r>
              <a:rPr lang="en-GB" sz="1600" dirty="0">
                <a:latin typeface="Calibri" panose="020F0502020204030204" pitchFamily="34" charset="0"/>
                <a:ea typeface="Calibri" panose="020F0502020204030204" pitchFamily="34" charset="0"/>
                <a:cs typeface="Arial" panose="020B0604020202020204" pitchFamily="34" charset="0"/>
              </a:rPr>
              <a:t>consider the opportunity to involve peers, colleagues and aspiring leaders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Arial" panose="020B0604020202020204" pitchFamily="34" charset="0"/>
              </a:rPr>
              <a:t>Identify and consider information from </a:t>
            </a:r>
            <a:r>
              <a:rPr lang="en-GB" sz="1600" b="1" dirty="0">
                <a:latin typeface="Calibri" panose="020F0502020204030204" pitchFamily="34" charset="0"/>
                <a:ea typeface="Calibri" panose="020F0502020204030204" pitchFamily="34" charset="0"/>
                <a:cs typeface="Arial" panose="020B0604020202020204" pitchFamily="34" charset="0"/>
              </a:rPr>
              <a:t>previous walk rounds or reviews: </a:t>
            </a:r>
            <a:r>
              <a:rPr lang="en-GB" sz="1600" dirty="0">
                <a:latin typeface="Calibri" panose="020F0502020204030204" pitchFamily="34" charset="0"/>
                <a:ea typeface="Calibri" panose="020F0502020204030204" pitchFamily="34" charset="0"/>
                <a:cs typeface="Arial" panose="020B0604020202020204" pitchFamily="34" charset="0"/>
              </a:rPr>
              <a:t>Health and Safety, Infection Prevention Control (IPC), culture of the area</a:t>
            </a:r>
            <a:endParaRPr lang="en-GB"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Arial" panose="020B0604020202020204" pitchFamily="34" charset="0"/>
              </a:rPr>
              <a:t>Consider use of other validated tools: </a:t>
            </a:r>
            <a:r>
              <a:rPr lang="en-GB" sz="1600" dirty="0">
                <a:effectLst/>
                <a:latin typeface="Calibri" panose="020F0502020204030204" pitchFamily="34" charset="0"/>
                <a:ea typeface="Calibri" panose="020F0502020204030204" pitchFamily="34" charset="0"/>
                <a:cs typeface="Arial" panose="020B0604020202020204" pitchFamily="34" charset="0"/>
              </a:rPr>
              <a:t>15 Steps, psychological safety</a:t>
            </a:r>
          </a:p>
        </p:txBody>
      </p:sp>
    </p:spTree>
    <p:extLst>
      <p:ext uri="{BB962C8B-B14F-4D97-AF65-F5344CB8AC3E}">
        <p14:creationId xmlns:p14="http://schemas.microsoft.com/office/powerpoint/2010/main" val="20963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804AD6-3FA8-37B6-BC7E-52CB1CBF30FC}"/>
              </a:ext>
            </a:extLst>
          </p:cNvPr>
          <p:cNvSpPr txBox="1"/>
          <p:nvPr/>
        </p:nvSpPr>
        <p:spPr>
          <a:xfrm>
            <a:off x="440635" y="8316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accent1">
                    <a:lumMod val="75000"/>
                  </a:schemeClr>
                </a:solidFill>
                <a:latin typeface="+mj-lt"/>
                <a:ea typeface="+mj-ea"/>
                <a:cs typeface="+mj-cs"/>
              </a:rPr>
              <a:t>Undertaking a Care Assurance Visit</a:t>
            </a:r>
          </a:p>
        </p:txBody>
      </p:sp>
      <p:sp>
        <p:nvSpPr>
          <p:cNvPr id="7" name="TextBox 6">
            <a:extLst>
              <a:ext uri="{FF2B5EF4-FFF2-40B4-BE49-F238E27FC236}">
                <a16:creationId xmlns:a16="http://schemas.microsoft.com/office/drawing/2014/main" id="{0A4EF72D-FA46-10C4-1862-E8322E291F9A}"/>
              </a:ext>
            </a:extLst>
          </p:cNvPr>
          <p:cNvSpPr txBox="1"/>
          <p:nvPr/>
        </p:nvSpPr>
        <p:spPr>
          <a:xfrm>
            <a:off x="726962" y="2090172"/>
            <a:ext cx="3932237" cy="2677656"/>
          </a:xfrm>
          <a:prstGeom prst="rect">
            <a:avLst/>
          </a:prstGeom>
          <a:solidFill>
            <a:schemeClr val="accent2">
              <a:lumMod val="40000"/>
              <a:lumOff val="60000"/>
            </a:schemeClr>
          </a:solidFill>
        </p:spPr>
        <p:txBody>
          <a:bodyPr wrap="square" lIns="91440" tIns="45720" rIns="91440" bIns="45720" rtlCol="0" anchor="t">
            <a:spAutoFit/>
          </a:bodyPr>
          <a:lstStyle/>
          <a:p>
            <a:r>
              <a:rPr lang="en-GB" sz="2800" dirty="0">
                <a:solidFill>
                  <a:srgbClr val="002060"/>
                </a:solidFill>
              </a:rPr>
              <a:t>Care assurance visits are integral to local care assurance processes which assure high quality, safe and effective, person-centred care.</a:t>
            </a:r>
            <a:endParaRPr lang="en-GB" sz="2800" dirty="0">
              <a:solidFill>
                <a:srgbClr val="002060"/>
              </a:solidFill>
              <a:cs typeface="Calibri"/>
            </a:endParaRPr>
          </a:p>
        </p:txBody>
      </p:sp>
      <p:sp>
        <p:nvSpPr>
          <p:cNvPr id="6" name="Content Placeholder 5">
            <a:extLst>
              <a:ext uri="{FF2B5EF4-FFF2-40B4-BE49-F238E27FC236}">
                <a16:creationId xmlns:a16="http://schemas.microsoft.com/office/drawing/2014/main" id="{0D542C85-6F9E-3C6F-0B4B-360DA9136617}"/>
              </a:ext>
            </a:extLst>
          </p:cNvPr>
          <p:cNvSpPr>
            <a:spLocks noGrp="1"/>
          </p:cNvSpPr>
          <p:nvPr>
            <p:ph idx="1"/>
          </p:nvPr>
        </p:nvSpPr>
        <p:spPr>
          <a:xfrm>
            <a:off x="5220000" y="1260000"/>
            <a:ext cx="6172200" cy="5256357"/>
          </a:xfrm>
        </p:spPr>
        <p:txBody>
          <a:bodyPr>
            <a:normAutofit lnSpcReduction="10000"/>
          </a:bodyPr>
          <a:lstStyle/>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Engage staff at different levels, from different disciplines: </a:t>
            </a:r>
            <a:r>
              <a:rPr lang="en-GB" sz="1800" dirty="0">
                <a:effectLst/>
                <a:latin typeface="Calibri" panose="020F0502020204030204" pitchFamily="34" charset="0"/>
                <a:ea typeface="Calibri" panose="020F0502020204030204" pitchFamily="34" charset="0"/>
                <a:cs typeface="Arial" panose="020B0604020202020204" pitchFamily="34" charset="0"/>
              </a:rPr>
              <a:t>promote attendance from MDT</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Engage people in receipt of care and family/visitors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Observe and </a:t>
            </a:r>
            <a:r>
              <a:rPr lang="en-GB" sz="1800" b="1" dirty="0">
                <a:latin typeface="Calibri" panose="020F0502020204030204" pitchFamily="34" charset="0"/>
                <a:ea typeface="Calibri" panose="020F0502020204030204" pitchFamily="34" charset="0"/>
                <a:cs typeface="Arial" panose="020B0604020202020204" pitchFamily="34" charset="0"/>
              </a:rPr>
              <a:t>discuss d</a:t>
            </a:r>
            <a:r>
              <a:rPr lang="en-GB" sz="1800" b="1" dirty="0">
                <a:effectLst/>
                <a:latin typeface="Calibri" panose="020F0502020204030204" pitchFamily="34" charset="0"/>
                <a:ea typeface="Calibri" panose="020F0502020204030204" pitchFamily="34" charset="0"/>
                <a:cs typeface="Arial" panose="020B0604020202020204" pitchFamily="34" charset="0"/>
              </a:rPr>
              <a:t>elivery of care: </a:t>
            </a:r>
            <a:r>
              <a:rPr lang="en-GB" sz="1800" dirty="0">
                <a:effectLst/>
                <a:latin typeface="Calibri" panose="020F0502020204030204" pitchFamily="34" charset="0"/>
                <a:ea typeface="Calibri" panose="020F0502020204030204" pitchFamily="34" charset="0"/>
                <a:cs typeface="Arial" panose="020B0604020202020204" pitchFamily="34" charset="0"/>
              </a:rPr>
              <a:t>using the Elements of EiC Framework to structure observations (see template to record observations/discussions)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Identify alignment between policy/best practice and your observations of care</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Consider the physical environment: </a:t>
            </a:r>
            <a:r>
              <a:rPr lang="en-GB" sz="1800" dirty="0">
                <a:effectLst/>
                <a:latin typeface="Calibri" panose="020F0502020204030204" pitchFamily="34" charset="0"/>
                <a:ea typeface="Calibri" panose="020F0502020204030204" pitchFamily="34" charset="0"/>
                <a:cs typeface="Arial" panose="020B0604020202020204" pitchFamily="34" charset="0"/>
              </a:rPr>
              <a:t>noise, IPC, integrity of the fabric of clinical area and equipment</a:t>
            </a:r>
          </a:p>
          <a:p>
            <a:pPr marL="34290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Consider the </a:t>
            </a:r>
            <a:r>
              <a:rPr lang="en-GB" sz="1800" b="1" dirty="0"/>
              <a:t>Output/Summary</a:t>
            </a:r>
            <a:r>
              <a:rPr lang="en-GB" sz="1800" dirty="0"/>
              <a:t>: via professional judgement, RAG rating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latin typeface="Calibri" panose="020F0502020204030204" pitchFamily="34" charset="0"/>
                <a:ea typeface="Calibri" panose="020F0502020204030204" pitchFamily="34" charset="0"/>
                <a:cs typeface="Arial" panose="020B0604020202020204" pitchFamily="34" charset="0"/>
              </a:rPr>
              <a:t>Identify areas to celebrate/share, priority areas requiring support and improvement plan </a:t>
            </a:r>
          </a:p>
          <a:p>
            <a:pPr marL="342900" lvl="0" indent="-342900">
              <a:lnSpc>
                <a:spcPct val="107000"/>
              </a:lnSpc>
              <a:buFont typeface="Symbol" panose="05050102010706020507" pitchFamily="18" charset="2"/>
              <a:buChar char=""/>
            </a:pPr>
            <a:r>
              <a:rPr lang="en-GB" sz="1800" b="1" dirty="0">
                <a:latin typeface="Calibri" panose="020F0502020204030204" pitchFamily="34" charset="0"/>
                <a:ea typeface="Calibri" panose="020F0502020204030204" pitchFamily="34" charset="0"/>
                <a:cs typeface="Arial" panose="020B0604020202020204" pitchFamily="34" charset="0"/>
              </a:rPr>
              <a:t>Feedback to teams: </a:t>
            </a:r>
            <a:r>
              <a:rPr lang="en-GB" sz="1800" dirty="0">
                <a:latin typeface="Calibri" panose="020F0502020204030204" pitchFamily="34" charset="0"/>
                <a:ea typeface="Calibri" panose="020F0502020204030204" pitchFamily="34" charset="0"/>
                <a:cs typeface="Arial" panose="020B0604020202020204" pitchFamily="34" charset="0"/>
              </a:rPr>
              <a:t>c</a:t>
            </a:r>
            <a:r>
              <a:rPr lang="en-GB" sz="1800" dirty="0">
                <a:effectLst/>
                <a:latin typeface="Calibri" panose="020F0502020204030204" pitchFamily="34" charset="0"/>
                <a:ea typeface="Calibri" panose="020F0502020204030204" pitchFamily="34" charset="0"/>
                <a:cs typeface="Arial" panose="020B0604020202020204" pitchFamily="34" charset="0"/>
              </a:rPr>
              <a:t>onsider Stage 6 of Quality of Care Review Process</a:t>
            </a: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993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30B1A6-159E-0226-7DB1-D348A784610C}"/>
              </a:ext>
            </a:extLst>
          </p:cNvPr>
          <p:cNvSpPr txBox="1"/>
          <p:nvPr/>
        </p:nvSpPr>
        <p:spPr>
          <a:xfrm>
            <a:off x="440635" y="8316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accent1">
                    <a:lumMod val="75000"/>
                  </a:schemeClr>
                </a:solidFill>
                <a:latin typeface="+mj-lt"/>
                <a:ea typeface="+mj-ea"/>
                <a:cs typeface="+mj-cs"/>
              </a:rPr>
              <a:t>Elements of the Framework in Action</a:t>
            </a:r>
          </a:p>
        </p:txBody>
      </p:sp>
      <p:pic>
        <p:nvPicPr>
          <p:cNvPr id="4" name="Picture 2" descr="The Excellence in Care framework is a series of 5 concentric circles showing the relationship between the elements of quality care.&#10;The inner most circle is highlighted and holds the elements communication, fundamentals of care, person centred and compassion. &#10;The second circle holds the elements quality planning, quality control and quality improvement.&#10;The third circle holds the elements workforce, safety and evidence and standards.&#10;The forth circle holds the elements leadership, culture and staff wellbeing.&#10;The fifth, and outer most circle, holds the elements assurance, governance and leadership.">
            <a:extLst>
              <a:ext uri="{FF2B5EF4-FFF2-40B4-BE49-F238E27FC236}">
                <a16:creationId xmlns:a16="http://schemas.microsoft.com/office/drawing/2014/main" id="{2445BAC8-1A26-93F6-9DC9-6D1D917235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5454" cy="36013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4B9308A-7943-A8DA-2E6B-3FE4005BA180}"/>
              </a:ext>
            </a:extLst>
          </p:cNvPr>
          <p:cNvSpPr txBox="1"/>
          <p:nvPr/>
        </p:nvSpPr>
        <p:spPr>
          <a:xfrm>
            <a:off x="5220000" y="1620000"/>
            <a:ext cx="6520138" cy="5416868"/>
          </a:xfrm>
          <a:prstGeom prst="rect">
            <a:avLst/>
          </a:prstGeom>
          <a:noFill/>
        </p:spPr>
        <p:txBody>
          <a:bodyPr wrap="square" rtlCol="0">
            <a:spAutoFit/>
          </a:bodyPr>
          <a:lstStyle/>
          <a:p>
            <a:pPr defTabSz="822960" fontAlgn="base">
              <a:spcAft>
                <a:spcPts val="600"/>
              </a:spcAft>
            </a:pPr>
            <a:r>
              <a:rPr lang="en-GB" sz="2400" b="1" kern="1200" dirty="0">
                <a:solidFill>
                  <a:schemeClr val="accent1">
                    <a:lumMod val="75000"/>
                  </a:schemeClr>
                </a:solidFill>
                <a:latin typeface="+mn-lt"/>
                <a:ea typeface="+mn-ea"/>
                <a:cs typeface="+mn-cs"/>
              </a:rPr>
              <a:t>Fundamentals of Care </a:t>
            </a:r>
          </a:p>
          <a:p>
            <a:pPr defTabSz="822960" fontAlgn="base">
              <a:spcAft>
                <a:spcPts val="600"/>
              </a:spcAft>
            </a:pPr>
            <a:r>
              <a:rPr lang="en-GB" sz="2000" b="1" dirty="0">
                <a:solidFill>
                  <a:schemeClr val="accent1">
                    <a:lumMod val="75000"/>
                  </a:schemeClr>
                </a:solidFill>
              </a:rPr>
              <a:t>Quality and Safety Indicators</a:t>
            </a:r>
            <a:endParaRPr lang="en-GB" sz="2000" b="1" kern="1200" dirty="0">
              <a:solidFill>
                <a:schemeClr val="accent1">
                  <a:lumMod val="75000"/>
                </a:schemeClr>
              </a:solidFill>
              <a:latin typeface="+mn-lt"/>
              <a:ea typeface="+mn-ea"/>
              <a:cs typeface="+mn-cs"/>
            </a:endParaRPr>
          </a:p>
          <a:p>
            <a:pPr defTabSz="822960" fontAlgn="base">
              <a:spcAft>
                <a:spcPts val="600"/>
              </a:spcAft>
            </a:pPr>
            <a:r>
              <a:rPr lang="en-GB" dirty="0">
                <a:solidFill>
                  <a:schemeClr val="accent1">
                    <a:lumMod val="75000"/>
                  </a:schemeClr>
                </a:solidFill>
                <a:effectLst/>
              </a:rPr>
              <a:t>SPSP and CAIR dashboard data such as Inpatient Falls rate, Food Fluid and Nutrition measures, Early Warning Scores, Pressure Ulcer rates and other quality and safety indicators.</a:t>
            </a:r>
          </a:p>
          <a:p>
            <a:pPr defTabSz="822960" fontAlgn="base">
              <a:spcAft>
                <a:spcPts val="600"/>
              </a:spcAft>
            </a:pPr>
            <a:r>
              <a:rPr lang="en-GB" dirty="0">
                <a:solidFill>
                  <a:schemeClr val="accent1">
                    <a:lumMod val="75000"/>
                  </a:schemeClr>
                </a:solidFill>
              </a:rPr>
              <a:t>Waiting times – inpatient and outpatient services. Length of stay, number of delayed discharges.</a:t>
            </a:r>
          </a:p>
          <a:p>
            <a:pPr defTabSz="822960" fontAlgn="base">
              <a:spcAft>
                <a:spcPts val="600"/>
              </a:spcAft>
            </a:pPr>
            <a:r>
              <a:rPr lang="en-GB" dirty="0">
                <a:solidFill>
                  <a:schemeClr val="accent1">
                    <a:lumMod val="75000"/>
                  </a:schemeClr>
                </a:solidFill>
              </a:rPr>
              <a:t>Caseload size and complexity</a:t>
            </a:r>
          </a:p>
          <a:p>
            <a:pPr defTabSz="822960" fontAlgn="base">
              <a:spcAft>
                <a:spcPts val="600"/>
              </a:spcAft>
            </a:pPr>
            <a:r>
              <a:rPr lang="en-GB" dirty="0">
                <a:solidFill>
                  <a:schemeClr val="accent1">
                    <a:lumMod val="75000"/>
                  </a:schemeClr>
                </a:solidFill>
              </a:rPr>
              <a:t>GIRFEC assessment</a:t>
            </a:r>
          </a:p>
          <a:p>
            <a:pPr defTabSz="822960" fontAlgn="base">
              <a:spcAft>
                <a:spcPts val="600"/>
              </a:spcAft>
            </a:pPr>
            <a:r>
              <a:rPr lang="en-GB" sz="2000" b="1" kern="1200" dirty="0">
                <a:solidFill>
                  <a:schemeClr val="accent1">
                    <a:lumMod val="75000"/>
                  </a:schemeClr>
                </a:solidFill>
                <a:ea typeface="+mn-ea"/>
                <a:cs typeface="+mn-cs"/>
              </a:rPr>
              <a:t>Suggested areas for discussion/observations</a:t>
            </a:r>
          </a:p>
          <a:p>
            <a:pPr marL="182563" indent="-182563" defTabSz="822960" fontAlgn="base">
              <a:spcAft>
                <a:spcPts val="600"/>
              </a:spcAft>
              <a:buFont typeface="Arial" panose="020B0604020202020204" pitchFamily="34" charset="0"/>
              <a:buChar char="•"/>
            </a:pPr>
            <a:r>
              <a:rPr lang="en-GB" dirty="0">
                <a:solidFill>
                  <a:schemeClr val="accent1">
                    <a:lumMod val="75000"/>
                  </a:schemeClr>
                </a:solidFill>
              </a:rPr>
              <a:t>Can you show me e</a:t>
            </a:r>
            <a:r>
              <a:rPr lang="en-GB" kern="1200" dirty="0">
                <a:solidFill>
                  <a:schemeClr val="accent1">
                    <a:lumMod val="75000"/>
                  </a:schemeClr>
                </a:solidFill>
                <a:ea typeface="+mn-ea"/>
                <a:cs typeface="+mn-cs"/>
              </a:rPr>
              <a:t>xamples of documentation related to risk assessment,</a:t>
            </a:r>
            <a:r>
              <a:rPr lang="en-GB" dirty="0">
                <a:solidFill>
                  <a:schemeClr val="accent1">
                    <a:lumMod val="75000"/>
                  </a:schemeClr>
                </a:solidFill>
              </a:rPr>
              <a:t> </a:t>
            </a:r>
            <a:r>
              <a:rPr lang="en-GB" kern="1200" dirty="0">
                <a:solidFill>
                  <a:schemeClr val="accent1">
                    <a:lumMod val="75000"/>
                  </a:schemeClr>
                </a:solidFill>
                <a:ea typeface="+mn-ea"/>
                <a:cs typeface="+mn-cs"/>
              </a:rPr>
              <a:t>care planning and care delivery? </a:t>
            </a:r>
          </a:p>
          <a:p>
            <a:pPr marL="182563" indent="-182563" defTabSz="822960" fontAlgn="base">
              <a:spcAft>
                <a:spcPts val="600"/>
              </a:spcAft>
              <a:buFont typeface="Arial" panose="020B0604020202020204" pitchFamily="34" charset="0"/>
              <a:buChar char="•"/>
            </a:pPr>
            <a:r>
              <a:rPr lang="en-GB" dirty="0">
                <a:solidFill>
                  <a:schemeClr val="accent1">
                    <a:lumMod val="75000"/>
                  </a:schemeClr>
                </a:solidFill>
              </a:rPr>
              <a:t>What audits do you currently undertake, how have you responded to results?</a:t>
            </a:r>
          </a:p>
          <a:p>
            <a:pPr marL="182563" indent="-182563" defTabSz="822960" fontAlgn="base">
              <a:spcAft>
                <a:spcPts val="600"/>
              </a:spcAft>
              <a:buFont typeface="Arial" panose="020B0604020202020204" pitchFamily="34" charset="0"/>
              <a:buChar char="•"/>
            </a:pPr>
            <a:r>
              <a:rPr lang="en-GB" kern="1200" dirty="0">
                <a:solidFill>
                  <a:schemeClr val="accent1">
                    <a:lumMod val="75000"/>
                  </a:schemeClr>
                </a:solidFill>
                <a:ea typeface="+mn-ea"/>
                <a:cs typeface="+mn-cs"/>
              </a:rPr>
              <a:t>What improvement work have you identified/progressing?</a:t>
            </a:r>
          </a:p>
          <a:p>
            <a:pPr defTabSz="822960" fontAlgn="base">
              <a:spcAft>
                <a:spcPts val="600"/>
              </a:spcAft>
            </a:pPr>
            <a:endParaRPr lang="en-GB" sz="16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207806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5ACDD3-B38F-7121-E31D-F90B59E81279}"/>
              </a:ext>
            </a:extLst>
          </p:cNvPr>
          <p:cNvSpPr txBox="1"/>
          <p:nvPr/>
        </p:nvSpPr>
        <p:spPr>
          <a:xfrm>
            <a:off x="440635" y="83162"/>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Elements of the Framework in Action</a:t>
            </a:r>
          </a:p>
        </p:txBody>
      </p:sp>
      <p:pic>
        <p:nvPicPr>
          <p:cNvPr id="4" name="Picture 2" descr="The Excellence in Care framework is a series of 5 concentric circles showing the relationship between the elements of quality care.&#10;The inner most circle is highlighted and holds the elements communication, fundamentals of care, person centred and compassion. &#10;The second circle holds the elements quality planning, quality control and quality improvement.&#10;The third circle holds the elements workforce, safety and evidence and standards.&#10;The forth circle holds the elements leadership, culture and staff wellbeing.&#10;The fifth, and outer most circle, holds the elements assurance, governance and leadership.">
            <a:extLst>
              <a:ext uri="{FF2B5EF4-FFF2-40B4-BE49-F238E27FC236}">
                <a16:creationId xmlns:a16="http://schemas.microsoft.com/office/drawing/2014/main" id="{667EC0EF-F204-E2BB-9E40-B0B59DA029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7"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E6221B7-045C-5439-9FD2-D0865D4A9ED5}"/>
              </a:ext>
            </a:extLst>
          </p:cNvPr>
          <p:cNvSpPr txBox="1"/>
          <p:nvPr/>
        </p:nvSpPr>
        <p:spPr>
          <a:xfrm>
            <a:off x="5220000" y="1260000"/>
            <a:ext cx="6601249" cy="5469702"/>
          </a:xfrm>
          <a:prstGeom prst="rect">
            <a:avLst/>
          </a:prstGeom>
          <a:noFill/>
        </p:spPr>
        <p:txBody>
          <a:bodyPr wrap="square" rtlCol="0">
            <a:spAutoFit/>
          </a:bodyPr>
          <a:lstStyle/>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Person Centred Care </a:t>
            </a:r>
          </a:p>
          <a:p>
            <a:pPr defTabSz="822960" fontAlgn="base">
              <a:spcAft>
                <a:spcPts val="600"/>
              </a:spcAft>
              <a:defRPr/>
            </a:pPr>
            <a:r>
              <a:rPr lang="en-GB" sz="2000" b="1" dirty="0">
                <a:solidFill>
                  <a:schemeClr val="accent1">
                    <a:lumMod val="75000"/>
                  </a:schemeClr>
                </a:solidFill>
              </a:rPr>
              <a:t>Quality and Safety Indicators</a:t>
            </a:r>
            <a:endParaRPr lang="en-GB" sz="2000" b="1" kern="1200" dirty="0">
              <a:solidFill>
                <a:schemeClr val="accent1">
                  <a:lumMod val="75000"/>
                </a:schemeClr>
              </a:solidFill>
              <a:latin typeface="+mn-lt"/>
              <a:ea typeface="+mn-ea"/>
              <a:cs typeface="+mn-cs"/>
            </a:endParaRPr>
          </a:p>
          <a:p>
            <a:pPr lvl="0">
              <a:lnSpc>
                <a:spcPct val="107000"/>
              </a:lnSpc>
            </a:pPr>
            <a:r>
              <a:rPr lang="en-GB" i="0" dirty="0">
                <a:solidFill>
                  <a:schemeClr val="accent1">
                    <a:lumMod val="75000"/>
                  </a:schemeClr>
                </a:solidFill>
                <a:effectLst/>
              </a:rPr>
              <a:t>Person-centred care plan and bundle audits (SPSP), </a:t>
            </a:r>
            <a:r>
              <a:rPr lang="en-GB" dirty="0">
                <a:solidFill>
                  <a:schemeClr val="accent1">
                    <a:lumMod val="75000"/>
                  </a:schemeClr>
                </a:solidFill>
              </a:rPr>
              <a:t>Waiting times – inpatient and outpatient services, Length of stay, number of delayed discharges. Trauma informed care, anticipatory care planning and therapeutic indicators</a:t>
            </a:r>
          </a:p>
          <a:p>
            <a:pPr lvl="0">
              <a:lnSpc>
                <a:spcPct val="107000"/>
              </a:lnSpc>
            </a:pPr>
            <a:endPar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discussion/observations</a:t>
            </a:r>
            <a:endParaRPr kumimoji="0" lang="en-GB"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182563" marR="0" lvl="0" indent="-182563"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ea typeface="+mn-ea"/>
                <a:cs typeface="+mn-cs"/>
              </a:rPr>
              <a:t>Review examples of care planning (for example birth plan), ‘Getting to know me’/’My world assessment’ documents to see how care is individualised. Does this match with what you observe? </a:t>
            </a:r>
          </a:p>
          <a:p>
            <a:pPr marL="182563" marR="0" lvl="0" indent="-182563"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GB" dirty="0">
                <a:solidFill>
                  <a:srgbClr val="4472C4">
                    <a:lumMod val="75000"/>
                  </a:srgbClr>
                </a:solidFill>
              </a:rPr>
              <a:t>Can you give examples of when you have observed patients and families being treated with dignity and respect? (or not)</a:t>
            </a:r>
          </a:p>
          <a:p>
            <a:pPr marL="182563" marR="0" lvl="0" indent="-182563"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GB" dirty="0">
                <a:solidFill>
                  <a:srgbClr val="4472C4">
                    <a:lumMod val="75000"/>
                  </a:srgbClr>
                </a:solidFill>
              </a:rPr>
              <a:t>See questions in QoC Review Guidance or CAV Template on the EiC 5 domains of Person-centred care – personalisation, co-ordination, enablement, wellbeing and experience of care</a:t>
            </a:r>
            <a:endParaRPr kumimoji="0" lang="en-GB" sz="162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59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E3EA8D-8610-9CDD-CE7A-A55C6729761C}"/>
              </a:ext>
            </a:extLst>
          </p:cNvPr>
          <p:cNvSpPr txBox="1"/>
          <p:nvPr/>
        </p:nvSpPr>
        <p:spPr>
          <a:xfrm>
            <a:off x="440635" y="83162"/>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Elements of the Framework in Action</a:t>
            </a:r>
          </a:p>
        </p:txBody>
      </p:sp>
      <p:pic>
        <p:nvPicPr>
          <p:cNvPr id="4" name="Picture 2" descr="The Excellence in Care framework is a series of 5 concentric circles showing the relationship between the elements of quality care.&#10;The inner most circle is highlighted and holds the elements communication, fundamentals of care, person centred and compassion. &#10;The second circle holds the elements quality planning, quality control and quality improvement.&#10;The third circle holds the elements workforce, safety and evidence and standards.&#10;The forth circle holds the elements leadership, culture and staff wellbeing.&#10;The fifth, and outer most circle, holds the elements assurance, governance and leadership.">
            <a:extLst>
              <a:ext uri="{FF2B5EF4-FFF2-40B4-BE49-F238E27FC236}">
                <a16:creationId xmlns:a16="http://schemas.microsoft.com/office/drawing/2014/main" id="{D47572FB-E8CE-25C8-9423-22A28A891B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7"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CB268A-D739-FEF6-317E-B82916AF2093}"/>
              </a:ext>
            </a:extLst>
          </p:cNvPr>
          <p:cNvSpPr txBox="1"/>
          <p:nvPr/>
        </p:nvSpPr>
        <p:spPr>
          <a:xfrm>
            <a:off x="5220000" y="1620000"/>
            <a:ext cx="5336891" cy="4961358"/>
          </a:xfrm>
          <a:prstGeom prst="rect">
            <a:avLst/>
          </a:prstGeom>
          <a:noFill/>
        </p:spPr>
        <p:txBody>
          <a:bodyPr wrap="square" rtlCol="0">
            <a:spAutoFit/>
          </a:bodyPr>
          <a:lstStyle/>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Compassion</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pPr marL="0" marR="0" lvl="0" indent="0" algn="l" defTabSz="822960" rtl="0" eaLnBrk="1" fontAlgn="base" latinLnBrk="0" hangingPunct="1">
              <a:lnSpc>
                <a:spcPct val="100000"/>
              </a:lnSpc>
              <a:spcBef>
                <a:spcPts val="0"/>
              </a:spcBef>
              <a:spcAft>
                <a:spcPts val="600"/>
              </a:spcAft>
              <a:buClrTx/>
              <a:buSzTx/>
              <a:buFontTx/>
              <a:buNone/>
              <a:tabLst/>
              <a:defRPr/>
            </a:pPr>
            <a:r>
              <a:rPr lang="en-GB" i="0" dirty="0">
                <a:solidFill>
                  <a:schemeClr val="accent1">
                    <a:lumMod val="75000"/>
                  </a:schemeClr>
                </a:solidFill>
                <a:effectLst/>
              </a:rPr>
              <a:t>Care Opinion, Patient Experience Team, Complaints or Adverse </a:t>
            </a:r>
            <a:r>
              <a:rPr lang="en-GB" dirty="0">
                <a:solidFill>
                  <a:schemeClr val="accent1">
                    <a:lumMod val="75000"/>
                  </a:schemeClr>
                </a:solidFill>
              </a:rPr>
              <a:t>E</a:t>
            </a:r>
            <a:r>
              <a:rPr lang="en-GB" i="0" dirty="0">
                <a:solidFill>
                  <a:schemeClr val="accent1">
                    <a:lumMod val="75000"/>
                  </a:schemeClr>
                </a:solidFill>
                <a:effectLst/>
              </a:rPr>
              <a:t>vents, Trauma informed care.</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discussion/observations</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How are staff interacting with </a:t>
            </a:r>
            <a:r>
              <a:rPr lang="en-GB" dirty="0">
                <a:solidFill>
                  <a:srgbClr val="4472C4">
                    <a:lumMod val="75000"/>
                  </a:srgbClr>
                </a:solidFill>
                <a:latin typeface="Calibri" panose="020F0502020204030204"/>
              </a:rPr>
              <a:t>person/child in receipt of care</a:t>
            </a:r>
            <a:r>
              <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and families in person and on the phone?  </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How are staff interacting with one another throughout the day and during huddles/handovers?</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GB" dirty="0">
                <a:solidFill>
                  <a:srgbClr val="4472C4">
                    <a:lumMod val="75000"/>
                  </a:srgbClr>
                </a:solidFill>
                <a:latin typeface="Calibri" panose="020F0502020204030204"/>
              </a:rPr>
              <a:t>Has there been actions from SPSP feedback to the team</a:t>
            </a:r>
            <a:endPar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82563" marR="0" lvl="0" indent="-182563"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en-GB" sz="162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1620" b="0" i="0" u="none" strike="noStrike" kern="1200" cap="none" spc="0" normalizeH="0" baseline="0" noProof="0" dirty="0">
                <a:ln>
                  <a:noFill/>
                </a:ln>
                <a:solidFill>
                  <a:srgbClr val="B30000"/>
                </a:solidFill>
                <a:effectLst/>
                <a:uLnTx/>
                <a:uFillTx/>
                <a:latin typeface="Calibri Light" panose="020F0302020204030204" pitchFamily="34" charset="0"/>
                <a:ea typeface="+mn-ea"/>
                <a:cs typeface="+mn-cs"/>
              </a:rPr>
              <a:t> </a:t>
            </a:r>
            <a:endParaRPr kumimoji="0" lang="en-GB"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18478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A12EC0-E5BC-654B-6F9B-F24CE1D0A15C}"/>
              </a:ext>
            </a:extLst>
          </p:cNvPr>
          <p:cNvSpPr txBox="1"/>
          <p:nvPr/>
        </p:nvSpPr>
        <p:spPr>
          <a:xfrm>
            <a:off x="440635" y="83162"/>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Elements of the Framework in Action</a:t>
            </a:r>
          </a:p>
        </p:txBody>
      </p:sp>
      <p:pic>
        <p:nvPicPr>
          <p:cNvPr id="4" name="Picture 2" descr="The Excellence in Care framework is a series of 5 concentric circles showing the relationship between the elements of quality care.&#10;The inner most circle is highlighted and holds the elements communication, fundamentals of care, person centred and compassion. &#10;The second circle holds the elements quality planning, quality control and quality improvement.&#10;The third circle holds the elements workforce, safety and evidence and standards.&#10;The forth circle holds the elements leadership, culture and staff wellbeing.&#10;The fifth, and outer most circle, holds the elements assurance, governance and leadership.">
            <a:extLst>
              <a:ext uri="{FF2B5EF4-FFF2-40B4-BE49-F238E27FC236}">
                <a16:creationId xmlns:a16="http://schemas.microsoft.com/office/drawing/2014/main" id="{25AB0E84-0FF3-2D67-06F9-6C3659A64E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7"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74AD4D-044F-20AE-D2E8-AB74C53E1C0D}"/>
              </a:ext>
            </a:extLst>
          </p:cNvPr>
          <p:cNvSpPr txBox="1"/>
          <p:nvPr/>
        </p:nvSpPr>
        <p:spPr>
          <a:xfrm>
            <a:off x="5220000" y="1620000"/>
            <a:ext cx="5336891" cy="4712059"/>
          </a:xfrm>
          <a:prstGeom prst="rect">
            <a:avLst/>
          </a:prstGeom>
          <a:noFill/>
        </p:spPr>
        <p:txBody>
          <a:bodyPr wrap="square" rtlCol="0">
            <a:spAutoFit/>
          </a:bodyPr>
          <a:lstStyle/>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Communication</a:t>
            </a:r>
            <a:r>
              <a:rPr kumimoji="0" lang="en-GB" sz="162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pPr marL="0" marR="0" lvl="0" indent="0" algn="l" defTabSz="822960" rtl="0" eaLnBrk="1" fontAlgn="base" latinLnBrk="0" hangingPunct="1">
              <a:lnSpc>
                <a:spcPct val="100000"/>
              </a:lnSpc>
              <a:spcBef>
                <a:spcPts val="0"/>
              </a:spcBef>
              <a:spcAft>
                <a:spcPts val="600"/>
              </a:spcAft>
              <a:buClrTx/>
              <a:buSzTx/>
              <a:buFontTx/>
              <a:buNone/>
              <a:tabLst/>
              <a:defRPr/>
            </a:pPr>
            <a:r>
              <a:rPr lang="en-GB" i="0" dirty="0">
                <a:solidFill>
                  <a:schemeClr val="accent1">
                    <a:lumMod val="75000"/>
                  </a:schemeClr>
                </a:solidFill>
                <a:effectLst/>
              </a:rPr>
              <a:t>Care Opinion, Patient Experience Team or Advocacy, Complaints, Adverse Events, continuity of care.</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discussion/observations</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Observations of safety huddles and team handovers  </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Review of written escalation processes </a:t>
            </a:r>
            <a:r>
              <a:rPr lang="en-GB" dirty="0">
                <a:solidFill>
                  <a:srgbClr val="4472C4">
                    <a:lumMod val="75000"/>
                  </a:srgbClr>
                </a:solidFill>
                <a:latin typeface="Calibri" panose="020F0502020204030204"/>
              </a:rPr>
              <a:t>and how </a:t>
            </a:r>
            <a:r>
              <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staff receive feedback </a:t>
            </a: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Relevance and updating of patient status at a glance board by the </a:t>
            </a:r>
            <a:r>
              <a:rPr lang="en-GB" dirty="0">
                <a:solidFill>
                  <a:srgbClr val="4472C4">
                    <a:lumMod val="75000"/>
                  </a:srgbClr>
                </a:solidFill>
                <a:latin typeface="Calibri" panose="020F0502020204030204"/>
              </a:rPr>
              <a:t>multi-professional team</a:t>
            </a:r>
            <a:endPar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342900" marR="0" lvl="0" indent="-342900" algn="l" defTabSz="82296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GB" dirty="0">
                <a:solidFill>
                  <a:srgbClr val="4472C4">
                    <a:lumMod val="75000"/>
                  </a:srgbClr>
                </a:solidFill>
                <a:latin typeface="Calibri" panose="020F0502020204030204"/>
              </a:rPr>
              <a:t>Observations between staff, staff and people in receipt of care</a:t>
            </a:r>
            <a:endParaRPr kumimoji="0" lang="en-GB"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1620" b="0" i="0" u="none" strike="noStrike" kern="1200" cap="none" spc="0" normalizeH="0" baseline="0" noProof="0" dirty="0">
                <a:ln>
                  <a:noFill/>
                </a:ln>
                <a:solidFill>
                  <a:srgbClr val="B30000"/>
                </a:solidFill>
                <a:effectLst/>
                <a:uLnTx/>
                <a:uFillTx/>
                <a:latin typeface="Calibri Light" panose="020F0302020204030204" pitchFamily="34" charset="0"/>
                <a:ea typeface="+mn-ea"/>
                <a:cs typeface="+mn-cs"/>
              </a:rPr>
              <a:t> </a:t>
            </a:r>
            <a:endParaRPr kumimoji="0" lang="en-GB"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97645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D2C27-6492-A514-D359-13E7D8E199A9}"/>
              </a:ext>
            </a:extLst>
          </p:cNvPr>
          <p:cNvSpPr txBox="1"/>
          <p:nvPr/>
        </p:nvSpPr>
        <p:spPr>
          <a:xfrm>
            <a:off x="440635" y="8316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accent1">
                    <a:lumMod val="75000"/>
                  </a:schemeClr>
                </a:solidFill>
                <a:latin typeface="+mj-lt"/>
                <a:ea typeface="+mj-ea"/>
                <a:cs typeface="+mj-cs"/>
              </a:rPr>
              <a:t>Elements of the Framework in Action</a:t>
            </a:r>
          </a:p>
        </p:txBody>
      </p:sp>
      <p:pic>
        <p:nvPicPr>
          <p:cNvPr id="2050" name="Picture 2" descr="The Excellence in Care framework is a series of 5 concentric circles showing the relationship between the elements of quality care.&#10;The inner most circle holds the elements communication, fundamentals of care, person centred and compassion. &#10;The second circle is highlighted and holds the elements quality planning, quality control and quality improvement.&#10;The third circle holds the elements workforce, safety and evidence and standards.&#10;The forth circle holds the elements leadership, culture and staff wellbeing.&#10;The fifth, and outer most circle, holds the elements assurance, governance and leadership.">
            <a:extLst>
              <a:ext uri="{FF2B5EF4-FFF2-40B4-BE49-F238E27FC236}">
                <a16:creationId xmlns:a16="http://schemas.microsoft.com/office/drawing/2014/main" id="{0756748D-80A9-C626-DE89-FB87272C85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800000"/>
            <a:ext cx="3544166" cy="360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A93547-A6E8-0A91-6A5E-FC515518CFDB}"/>
              </a:ext>
            </a:extLst>
          </p:cNvPr>
          <p:cNvSpPr txBox="1"/>
          <p:nvPr/>
        </p:nvSpPr>
        <p:spPr>
          <a:xfrm>
            <a:off x="5220000" y="1620000"/>
            <a:ext cx="6069496" cy="4001095"/>
          </a:xfrm>
          <a:prstGeom prst="rect">
            <a:avLst/>
          </a:prstGeom>
          <a:noFill/>
        </p:spPr>
        <p:txBody>
          <a:bodyPr wrap="square">
            <a:spAutoFit/>
          </a:bodyPr>
          <a:lstStyle/>
          <a:p>
            <a:pPr algn="l" rtl="0" fontAlgn="base"/>
            <a:r>
              <a:rPr lang="en-GB" sz="2400" b="1" i="0" dirty="0">
                <a:solidFill>
                  <a:schemeClr val="accent1">
                    <a:lumMod val="75000"/>
                  </a:schemeClr>
                </a:solidFill>
                <a:effectLst/>
              </a:rPr>
              <a:t>Quality Control</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Quality and Safety Indicators</a:t>
            </a:r>
          </a:p>
          <a:p>
            <a:pPr algn="l" rtl="0" fontAlgn="base"/>
            <a:r>
              <a:rPr lang="en-GB" dirty="0">
                <a:solidFill>
                  <a:schemeClr val="accent1">
                    <a:lumMod val="75000"/>
                  </a:schemeClr>
                </a:solidFill>
              </a:rPr>
              <a:t>M</a:t>
            </a:r>
            <a:r>
              <a:rPr lang="en-GB" i="0" dirty="0">
                <a:solidFill>
                  <a:schemeClr val="accent1">
                    <a:lumMod val="75000"/>
                  </a:schemeClr>
                </a:solidFill>
                <a:effectLst/>
              </a:rPr>
              <a:t>onitoring performance in real time and taking action to reduce variation e.g. using SPSP and CAIR dashboard and/or data from other sources. </a:t>
            </a:r>
          </a:p>
          <a:p>
            <a:pPr marL="0" marR="0" lvl="0" indent="0" algn="l" defTabSz="822960" rtl="0" eaLnBrk="1" fontAlgn="base"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Suggested areas for discussion /observations</a:t>
            </a:r>
          </a:p>
          <a:p>
            <a:pPr marL="342900" indent="-342900" algn="l" rtl="0" fontAlgn="base">
              <a:buFont typeface="Arial" panose="020B0604020202020204" pitchFamily="34" charset="0"/>
              <a:buChar char="•"/>
            </a:pPr>
            <a:r>
              <a:rPr lang="en-GB" b="0" i="0" dirty="0">
                <a:solidFill>
                  <a:schemeClr val="accent1">
                    <a:lumMod val="75000"/>
                  </a:schemeClr>
                </a:solidFill>
                <a:effectLst/>
              </a:rPr>
              <a:t>What quantitative and qualitative data does the team have access to? </a:t>
            </a:r>
          </a:p>
          <a:p>
            <a:pPr marL="342900" indent="-342900" algn="l" rtl="0" fontAlgn="base">
              <a:buFont typeface="Arial" panose="020B0604020202020204" pitchFamily="34" charset="0"/>
              <a:buChar char="•"/>
            </a:pPr>
            <a:r>
              <a:rPr lang="en-GB" b="0" i="0" dirty="0">
                <a:solidFill>
                  <a:schemeClr val="accent1">
                    <a:lumMod val="75000"/>
                  </a:schemeClr>
                </a:solidFill>
                <a:effectLst/>
              </a:rPr>
              <a:t>How informed are the team about the data?  </a:t>
            </a:r>
          </a:p>
          <a:p>
            <a:pPr marL="342900" indent="-342900" algn="l" rtl="0" fontAlgn="base">
              <a:buFont typeface="Arial" panose="020B0604020202020204" pitchFamily="34" charset="0"/>
              <a:buChar char="•"/>
            </a:pPr>
            <a:r>
              <a:rPr lang="en-GB" b="0" i="0" dirty="0">
                <a:solidFill>
                  <a:schemeClr val="accent1">
                    <a:lumMod val="75000"/>
                  </a:schemeClr>
                </a:solidFill>
                <a:effectLst/>
              </a:rPr>
              <a:t>How are they using the data to drive improvement?</a:t>
            </a:r>
          </a:p>
          <a:p>
            <a:pPr marL="342900" indent="-342900" algn="l" rtl="0" fontAlgn="base">
              <a:buFont typeface="Arial" panose="020B0604020202020204" pitchFamily="34" charset="0"/>
              <a:buChar char="•"/>
            </a:pPr>
            <a:r>
              <a:rPr lang="en-GB" b="0" i="0" dirty="0">
                <a:solidFill>
                  <a:schemeClr val="accent1">
                    <a:lumMod val="75000"/>
                  </a:schemeClr>
                </a:solidFill>
                <a:effectLst/>
              </a:rPr>
              <a:t>Can you see evidence of this in practice?</a:t>
            </a:r>
          </a:p>
          <a:p>
            <a:pPr marL="342900" indent="-342900" algn="l" rtl="0" fontAlgn="base">
              <a:buFont typeface="Arial" panose="020B0604020202020204" pitchFamily="34" charset="0"/>
              <a:buChar char="•"/>
            </a:pPr>
            <a:r>
              <a:rPr lang="en-GB" b="0" i="0" dirty="0">
                <a:solidFill>
                  <a:schemeClr val="accent1">
                    <a:lumMod val="75000"/>
                  </a:schemeClr>
                </a:solidFill>
                <a:effectLst/>
              </a:rPr>
              <a:t>Are they working in a culture which enables them to make any required changes at a team level? Psychologically safe </a:t>
            </a:r>
          </a:p>
        </p:txBody>
      </p:sp>
    </p:spTree>
    <p:extLst>
      <p:ext uri="{BB962C8B-B14F-4D97-AF65-F5344CB8AC3E}">
        <p14:creationId xmlns:p14="http://schemas.microsoft.com/office/powerpoint/2010/main" val="356349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1FE8BDC4977641AA308D3663A4E311" ma:contentTypeVersion="11" ma:contentTypeDescription="Create a new document." ma:contentTypeScope="" ma:versionID="095a116c71f82bbaf934c55cfa4fff05">
  <xsd:schema xmlns:xsd="http://www.w3.org/2001/XMLSchema" xmlns:xs="http://www.w3.org/2001/XMLSchema" xmlns:p="http://schemas.microsoft.com/office/2006/metadata/properties" xmlns:ns2="f62c3f6a-2241-4c5f-8806-a2c9a7d886b2" xmlns:ns3="63e9f3ad-c36b-4ab5-913e-81067e36a3d3" targetNamespace="http://schemas.microsoft.com/office/2006/metadata/properties" ma:root="true" ma:fieldsID="7670ae08a49fe2d8d59bb3eee419135c" ns2:_="" ns3:_="">
    <xsd:import namespace="f62c3f6a-2241-4c5f-8806-a2c9a7d886b2"/>
    <xsd:import namespace="63e9f3ad-c36b-4ab5-913e-81067e36a3d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c3f6a-2241-4c5f-8806-a2c9a7d886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9f3ad-c36b-4ab5-913e-81067e36a3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62c3f6a-2241-4c5f-8806-a2c9a7d886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8724DC-0355-4745-ACFA-B6D082590D70}">
  <ds:schemaRefs>
    <ds:schemaRef ds:uri="http://schemas.microsoft.com/sharepoint/v3/contenttype/forms"/>
  </ds:schemaRefs>
</ds:datastoreItem>
</file>

<file path=customXml/itemProps2.xml><?xml version="1.0" encoding="utf-8"?>
<ds:datastoreItem xmlns:ds="http://schemas.openxmlformats.org/officeDocument/2006/customXml" ds:itemID="{B0A26AC7-9348-4874-9CA1-FA8DB71C6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c3f6a-2241-4c5f-8806-a2c9a7d886b2"/>
    <ds:schemaRef ds:uri="63e9f3ad-c36b-4ab5-913e-81067e36a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5A4B5E-AD8A-46D5-8BFF-A50403D661E5}">
  <ds:schemaRefs>
    <ds:schemaRef ds:uri="63e9f3ad-c36b-4ab5-913e-81067e36a3d3"/>
    <ds:schemaRef ds:uri="http://schemas.microsoft.com/office/2006/documentManagement/types"/>
    <ds:schemaRef ds:uri="f62c3f6a-2241-4c5f-8806-a2c9a7d886b2"/>
    <ds:schemaRef ds:uri="http://schemas.microsoft.com/office/infopath/2007/PartnerControls"/>
    <ds:schemaRef ds:uri="http://www.w3.org/XML/1998/namespace"/>
    <ds:schemaRef ds:uri="http://purl.org/dc/dcmitype/"/>
    <ds:schemaRef ds:uri="http://purl.org/dc/elements/1.1/"/>
    <ds:schemaRef ds:uri="http://schemas.openxmlformats.org/package/2006/metadata/core-propertie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office theme</Template>
  <TotalTime>2268</TotalTime>
  <Words>2357</Words>
  <Application>Microsoft Office PowerPoint</Application>
  <PresentationFormat>Widescreen</PresentationFormat>
  <Paragraphs>196</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Arial Nova</vt:lpstr>
      <vt:lpstr>Calibri</vt:lpstr>
      <vt:lpstr>Calibri Light</vt:lpstr>
      <vt:lpstr>Segoe UI</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Anna-Marie Rattray (NHS Healthcare Improvement Scotland)</dc:creator>
  <cp:lastModifiedBy>Ben Watson (NHS Healthcare Improvement Scotland)</cp:lastModifiedBy>
  <cp:revision>11</cp:revision>
  <dcterms:created xsi:type="dcterms:W3CDTF">2023-12-05T15:13:27Z</dcterms:created>
  <dcterms:modified xsi:type="dcterms:W3CDTF">2024-09-18T10:43:54Z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0x010100231FE8BDC4977641AA308D3663A4E311</vt:lpwstr>
  </property>
  <property fmtid="{D5CDD505-2E9C-101B-9397-08002B2CF9AE}" pid="3" name="MediaServiceImageTags">
    <vt:lpwstr/>
  </property>
</Properties>
</file>