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138" d="100"/>
          <a:sy n="138" d="100"/>
        </p:scale>
        <p:origin x="-60" y="191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70733F-2C3D-4E7C-BEF2-147ACB7B6E2F}" type="datetimeFigureOut">
              <a:rPr lang="en-GB" smtClean="0"/>
              <a:pPr/>
              <a:t>23/03/2022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346D3-3A33-41D2-A3F9-E8D95C0C9275}" type="slidenum">
              <a:rPr lang="en-GB" smtClean="0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3568" y="836715"/>
          <a:ext cx="7992887" cy="5617660"/>
        </p:xfrm>
        <a:graphic>
          <a:graphicData uri="http://schemas.openxmlformats.org/drawingml/2006/table">
            <a:tbl>
              <a:tblPr/>
              <a:tblGrid>
                <a:gridCol w="1317911"/>
                <a:gridCol w="2743429"/>
                <a:gridCol w="1581382"/>
                <a:gridCol w="2350165"/>
              </a:tblGrid>
              <a:tr h="19187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 smtClean="0">
                          <a:latin typeface="Calibri"/>
                          <a:ea typeface="Calibri"/>
                          <a:cs typeface="Times New Roman"/>
                        </a:rPr>
                        <a:t>TASKS</a:t>
                      </a: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ED doctor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ED nurse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Stroke team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</a:tr>
              <a:tr h="19187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Pre-alert 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2"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Stroke team </a:t>
                      </a:r>
                      <a:r>
                        <a:rPr lang="en-GB" sz="1000" smtClean="0">
                          <a:latin typeface="Calibri"/>
                          <a:ea typeface="Calibri"/>
                          <a:cs typeface="Times New Roman"/>
                        </a:rPr>
                        <a:t>07971 536 798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CT radiographers 54343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Bring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syringe drivers x2 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6555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879">
                <a:tc rowSpan="3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SAS handover 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rowSpan="3" gridSpan="2">
                  <a:txBody>
                    <a:bodyPr/>
                    <a:lstStyle/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Weigh patient using </a:t>
                      </a:r>
                      <a:r>
                        <a:rPr lang="en-GB" sz="1000" dirty="0" err="1">
                          <a:latin typeface="Calibri"/>
                          <a:ea typeface="Calibri"/>
                          <a:cs typeface="Times New Roman"/>
                        </a:rPr>
                        <a:t>Patslide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with in-built weighing scale</a:t>
                      </a: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Obtain patient’s name and CHI to facilitate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background checks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 algn="just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SBAR summary on white board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879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25173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49187">
                <a:tc rowSpan="4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Initial Management 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     IV access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      Observations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on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             NEWS chart 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Rapid </a:t>
                      </a:r>
                      <a:r>
                        <a:rPr lang="en-GB" sz="1000" dirty="0" err="1" smtClean="0">
                          <a:latin typeface="Calibri"/>
                          <a:ea typeface="Calibri"/>
                          <a:cs typeface="Times New Roman"/>
                        </a:rPr>
                        <a:t>neuro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exam &amp; NIHSS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Swallow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screen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879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     Stroke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bloods + 2x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G&amp;S (</a:t>
                      </a:r>
                      <a:r>
                        <a:rPr lang="en-GB" sz="800" dirty="0" smtClean="0">
                          <a:latin typeface="Calibri"/>
                          <a:ea typeface="Calibri"/>
                          <a:cs typeface="Times New Roman"/>
                        </a:rPr>
                        <a:t>? To </a:t>
                      </a:r>
                      <a:r>
                        <a:rPr lang="en-GB" sz="800" smtClean="0">
                          <a:latin typeface="Calibri"/>
                          <a:ea typeface="Calibri"/>
                          <a:cs typeface="Times New Roman"/>
                        </a:rPr>
                        <a:t>RIE</a:t>
                      </a:r>
                      <a:r>
                        <a:rPr lang="en-GB" sz="800" baseline="0" smtClean="0">
                          <a:latin typeface="Calibri"/>
                          <a:ea typeface="Calibri"/>
                          <a:cs typeface="Times New Roman"/>
                        </a:rPr>
                        <a:t> or one to SJH)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      Cepheid  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Alert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DCN IR 07976067252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879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     BM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(or VBG)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3758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        Consider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2</a:t>
                      </a:r>
                      <a:r>
                        <a:rPr lang="en-GB" sz="1000" baseline="30000" dirty="0">
                          <a:latin typeface="Calibri"/>
                          <a:ea typeface="Calibri"/>
                          <a:cs typeface="Times New Roman"/>
                        </a:rPr>
                        <a:t>nd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IV access if hypertensive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  </a:t>
                      </a: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          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(&gt;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185/110mmHg) but </a:t>
                      </a: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DO NOT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delay scan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939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Investigation 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CT </a:t>
                      </a:r>
                      <a:r>
                        <a:rPr lang="en-GB" sz="1000" dirty="0" err="1" smtClean="0">
                          <a:latin typeface="Calibri"/>
                          <a:ea typeface="Calibri"/>
                          <a:cs typeface="Times New Roman"/>
                        </a:rPr>
                        <a:t>thrombectomy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00" smtClean="0">
                          <a:latin typeface="Calibri"/>
                          <a:ea typeface="Calibri"/>
                          <a:cs typeface="Times New Roman"/>
                        </a:rPr>
                        <a:t>(stroke)</a:t>
                      </a:r>
                      <a:r>
                        <a:rPr lang="en-GB" sz="1000" baseline="0" smtClean="0">
                          <a:latin typeface="Calibri"/>
                          <a:ea typeface="Calibri"/>
                          <a:cs typeface="Times New Roman"/>
                        </a:rPr>
                        <a:t> SJH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Stating MT candidate, NIHSS &amp; time of onset on TRAK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1879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b="1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>
                          <a:latin typeface="Calibri"/>
                          <a:ea typeface="Calibri"/>
                          <a:cs typeface="Times New Roman"/>
                        </a:rPr>
                        <a:t>Re-contact CT radiographers 54343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9593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Transfer to scan 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Confirm history with NOK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Brief outline of potential </a:t>
                      </a:r>
                      <a:r>
                        <a:rPr lang="en-GB" sz="1000" dirty="0" err="1">
                          <a:latin typeface="Calibri"/>
                          <a:ea typeface="Calibri"/>
                          <a:cs typeface="Times New Roman"/>
                        </a:rPr>
                        <a:t>thrombolysis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and </a:t>
                      </a:r>
                      <a:r>
                        <a:rPr lang="en-GB" sz="1000" dirty="0" err="1">
                          <a:latin typeface="Calibri"/>
                          <a:ea typeface="Calibri"/>
                          <a:cs typeface="Times New Roman"/>
                        </a:rPr>
                        <a:t>thrombectomy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in RIE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  <a:sym typeface="Symbol"/>
                        </a:rPr>
                        <a:t></a:t>
                      </a:r>
                      <a:endParaRPr lang="en-GB" sz="1000" dirty="0" smtClean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If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no bleed ED nurse return to ED before patient to prepare for </a:t>
                      </a:r>
                      <a:r>
                        <a:rPr lang="en-GB" sz="1000" dirty="0" err="1">
                          <a:latin typeface="Calibri"/>
                          <a:ea typeface="Calibri"/>
                          <a:cs typeface="Times New Roman"/>
                        </a:rPr>
                        <a:t>tPA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+/- GTN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  <a:sym typeface="Symbol"/>
                        </a:rPr>
                        <a:t>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997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Decision to </a:t>
                      </a:r>
                      <a:r>
                        <a:rPr lang="en-GB" sz="1000" b="1" dirty="0" err="1">
                          <a:latin typeface="Calibri"/>
                          <a:ea typeface="Calibri"/>
                          <a:cs typeface="Times New Roman"/>
                        </a:rPr>
                        <a:t>thrombolyse</a:t>
                      </a:r>
                      <a:r>
                        <a:rPr lang="en-GB" sz="1000" b="1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ECG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CXR (required for </a:t>
                      </a:r>
                      <a:r>
                        <a:rPr lang="en-GB" sz="1000" dirty="0" err="1">
                          <a:latin typeface="Calibri"/>
                          <a:ea typeface="Calibri"/>
                          <a:cs typeface="Times New Roman"/>
                        </a:rPr>
                        <a:t>thrombectomy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but  do not delay transfer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)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Complete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EPR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If GTN also </a:t>
                      </a:r>
                      <a:r>
                        <a:rPr lang="en-GB" sz="1000" dirty="0" err="1">
                          <a:latin typeface="Calibri"/>
                          <a:ea typeface="Calibri"/>
                          <a:cs typeface="Times New Roman"/>
                        </a:rPr>
                        <a:t>tPA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 on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L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arm (if 2 syringes uses full syringe first)  GTN right arm</a:t>
                      </a: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Coordinate with local radiologist/ INR/DCN radiology/ RIE stroke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team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 err="1" smtClean="0">
                          <a:latin typeface="Calibri"/>
                          <a:ea typeface="Calibri"/>
                          <a:cs typeface="Times New Roman"/>
                        </a:rPr>
                        <a:t>Thrombectomy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 r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isk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benefit discussion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with </a:t>
                      </a:r>
                      <a:r>
                        <a:rPr lang="en-GB" sz="1000" dirty="0">
                          <a:latin typeface="Calibri"/>
                          <a:ea typeface="Calibri"/>
                          <a:cs typeface="Times New Roman"/>
                        </a:rPr>
                        <a:t>NOK and </a:t>
                      </a: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obtain consent </a:t>
                      </a:r>
                    </a:p>
                    <a:p>
                      <a:pPr marL="342900" lvl="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en-GB" sz="1000" dirty="0" smtClean="0">
                          <a:latin typeface="Calibri"/>
                          <a:ea typeface="Calibri"/>
                          <a:cs typeface="Times New Roman"/>
                        </a:rPr>
                        <a:t>Complete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TRAK </a:t>
                      </a:r>
                      <a:r>
                        <a:rPr lang="en-GB" sz="10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proforma</a:t>
                      </a:r>
                      <a:r>
                        <a:rPr lang="en-GB" sz="1000" baseline="0" dirty="0" smtClean="0">
                          <a:latin typeface="Calibri"/>
                          <a:ea typeface="Calibri"/>
                          <a:cs typeface="Times New Roman"/>
                        </a:rPr>
                        <a:t> \</a:t>
                      </a:r>
                      <a:r>
                        <a:rPr lang="en-GB" sz="1000" baseline="0" dirty="0" err="1" smtClean="0">
                          <a:latin typeface="Calibri"/>
                          <a:ea typeface="Calibri"/>
                          <a:cs typeface="Times New Roman"/>
                        </a:rPr>
                        <a:t>ts</a:t>
                      </a:r>
                      <a:r>
                        <a:rPr lang="en-GB" sz="1000" baseline="0" smtClean="0">
                          <a:latin typeface="Calibri"/>
                          <a:ea typeface="Calibri"/>
                          <a:cs typeface="Times New Roman"/>
                        </a:rPr>
                        <a:t> </a:t>
                      </a:r>
                      <a:endParaRPr lang="en-GB" sz="1000" dirty="0"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45688" marR="456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55576" y="404664"/>
            <a:ext cx="81369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/>
              <a:t>The main goal of the ED is to contact stroke team early and </a:t>
            </a:r>
            <a:r>
              <a:rPr lang="en-GB" dirty="0" err="1"/>
              <a:t>thrombolyse</a:t>
            </a:r>
            <a:r>
              <a:rPr lang="en-GB" dirty="0"/>
              <a:t> </a:t>
            </a:r>
            <a:r>
              <a:rPr lang="en-GB" dirty="0" smtClean="0"/>
              <a:t>&lt;30minutes</a:t>
            </a:r>
            <a:endParaRPr lang="en-GB" dirty="0"/>
          </a:p>
          <a:p>
            <a:endParaRPr lang="en-GB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</TotalTime>
  <Words>241</Words>
  <Application>Microsoft Office PowerPoint</Application>
  <PresentationFormat>On-screen Show (4:3)</PresentationFormat>
  <Paragraphs>43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NHS Lothian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Jasmine Ng</dc:creator>
  <cp:lastModifiedBy>Jasmine Ng</cp:lastModifiedBy>
  <cp:revision>7</cp:revision>
  <dcterms:created xsi:type="dcterms:W3CDTF">2022-01-22T00:09:55Z</dcterms:created>
  <dcterms:modified xsi:type="dcterms:W3CDTF">2022-03-23T00:45:04Z</dcterms:modified>
</cp:coreProperties>
</file>