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6858000" cy="9906000" type="A4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manda Barugh" initials="AB" lastIdx="5" clrIdx="0"/>
  <p:cmAuthor id="1" name="amanda.barugh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7FF9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035541-C6FF-4702-ACA0-C0CFECAC7A64}" v="132" dt="2021-07-26T14:20:19.377"/>
    <p1510:client id="{9C39E61A-A553-4BDE-A665-EA27304A6E9E}" v="1" dt="2021-06-22T15:00:27.672"/>
    <p1510:client id="{C984746B-5334-48A1-9E0F-8920B680E06C}" v="64" dt="2021-07-26T14:14:43.1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16" y="-65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ston, Peter" userId="S::peter.keston@nhslothian.scot.nhs.uk::a7e4feb9-1fcb-4d31-b55e-d1d8e8c690c3" providerId="AD" clId="Web-{C984746B-5334-48A1-9E0F-8920B680E06C}"/>
    <pc:docChg chg="modSld">
      <pc:chgData name="Keston, Peter" userId="S::peter.keston@nhslothian.scot.nhs.uk::a7e4feb9-1fcb-4d31-b55e-d1d8e8c690c3" providerId="AD" clId="Web-{C984746B-5334-48A1-9E0F-8920B680E06C}" dt="2021-07-26T14:14:43.171" v="37" actId="20577"/>
      <pc:docMkLst>
        <pc:docMk/>
      </pc:docMkLst>
      <pc:sldChg chg="delSp modSp">
        <pc:chgData name="Keston, Peter" userId="S::peter.keston@nhslothian.scot.nhs.uk::a7e4feb9-1fcb-4d31-b55e-d1d8e8c690c3" providerId="AD" clId="Web-{C984746B-5334-48A1-9E0F-8920B680E06C}" dt="2021-07-26T14:14:43.171" v="37" actId="20577"/>
        <pc:sldMkLst>
          <pc:docMk/>
          <pc:sldMk cId="0" sldId="256"/>
        </pc:sldMkLst>
        <pc:spChg chg="del">
          <ac:chgData name="Keston, Peter" userId="S::peter.keston@nhslothian.scot.nhs.uk::a7e4feb9-1fcb-4d31-b55e-d1d8e8c690c3" providerId="AD" clId="Web-{C984746B-5334-48A1-9E0F-8920B680E06C}" dt="2021-07-26T14:05:38.736" v="0"/>
          <ac:spMkLst>
            <pc:docMk/>
            <pc:sldMk cId="0" sldId="256"/>
            <ac:spMk id="2" creationId="{9EDF20D2-15E1-43FA-B799-7499932BD6AA}"/>
          </ac:spMkLst>
        </pc:spChg>
        <pc:spChg chg="mod">
          <ac:chgData name="Keston, Peter" userId="S::peter.keston@nhslothian.scot.nhs.uk::a7e4feb9-1fcb-4d31-b55e-d1d8e8c690c3" providerId="AD" clId="Web-{C984746B-5334-48A1-9E0F-8920B680E06C}" dt="2021-07-26T14:12:48.184" v="4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Keston, Peter" userId="S::peter.keston@nhslothian.scot.nhs.uk::a7e4feb9-1fcb-4d31-b55e-d1d8e8c690c3" providerId="AD" clId="Web-{C984746B-5334-48A1-9E0F-8920B680E06C}" dt="2021-07-26T14:13:16.716" v="8" actId="20577"/>
          <ac:spMkLst>
            <pc:docMk/>
            <pc:sldMk cId="0" sldId="256"/>
            <ac:spMk id="14" creationId="{00000000-0000-0000-0000-000000000000}"/>
          </ac:spMkLst>
        </pc:spChg>
        <pc:spChg chg="mod">
          <ac:chgData name="Keston, Peter" userId="S::peter.keston@nhslothian.scot.nhs.uk::a7e4feb9-1fcb-4d31-b55e-d1d8e8c690c3" providerId="AD" clId="Web-{C984746B-5334-48A1-9E0F-8920B680E06C}" dt="2021-07-26T14:13:19.841" v="9" actId="1076"/>
          <ac:spMkLst>
            <pc:docMk/>
            <pc:sldMk cId="0" sldId="256"/>
            <ac:spMk id="16" creationId="{00000000-0000-0000-0000-000000000000}"/>
          </ac:spMkLst>
        </pc:spChg>
        <pc:spChg chg="mod">
          <ac:chgData name="Keston, Peter" userId="S::peter.keston@nhslothian.scot.nhs.uk::a7e4feb9-1fcb-4d31-b55e-d1d8e8c690c3" providerId="AD" clId="Web-{C984746B-5334-48A1-9E0F-8920B680E06C}" dt="2021-07-26T14:14:43.171" v="37" actId="20577"/>
          <ac:spMkLst>
            <pc:docMk/>
            <pc:sldMk cId="0" sldId="256"/>
            <ac:spMk id="33" creationId="{00000000-0000-0000-0000-000000000000}"/>
          </ac:spMkLst>
        </pc:spChg>
      </pc:sldChg>
    </pc:docChg>
  </pc:docChgLst>
  <pc:docChgLst>
    <pc:chgData name="Steel, Elizabeth" userId="S::elizabeth.steel@nhslothian.scot.nhs.uk::4c3212d4-7c50-4b6d-8618-cbd047fa2396" providerId="AD" clId="Web-{9C39E61A-A553-4BDE-A665-EA27304A6E9E}"/>
    <pc:docChg chg="modSld">
      <pc:chgData name="Steel, Elizabeth" userId="S::elizabeth.steel@nhslothian.scot.nhs.uk::4c3212d4-7c50-4b6d-8618-cbd047fa2396" providerId="AD" clId="Web-{9C39E61A-A553-4BDE-A665-EA27304A6E9E}" dt="2021-06-22T15:00:27.672" v="0"/>
      <pc:docMkLst>
        <pc:docMk/>
      </pc:docMkLst>
      <pc:sldChg chg="addSp">
        <pc:chgData name="Steel, Elizabeth" userId="S::elizabeth.steel@nhslothian.scot.nhs.uk::4c3212d4-7c50-4b6d-8618-cbd047fa2396" providerId="AD" clId="Web-{9C39E61A-A553-4BDE-A665-EA27304A6E9E}" dt="2021-06-22T15:00:27.672" v="0"/>
        <pc:sldMkLst>
          <pc:docMk/>
          <pc:sldMk cId="0" sldId="256"/>
        </pc:sldMkLst>
        <pc:spChg chg="add">
          <ac:chgData name="Steel, Elizabeth" userId="S::elizabeth.steel@nhslothian.scot.nhs.uk::4c3212d4-7c50-4b6d-8618-cbd047fa2396" providerId="AD" clId="Web-{9C39E61A-A553-4BDE-A665-EA27304A6E9E}" dt="2021-06-22T15:00:27.672" v="0"/>
          <ac:spMkLst>
            <pc:docMk/>
            <pc:sldMk cId="0" sldId="256"/>
            <ac:spMk id="2" creationId="{9EDF20D2-15E1-43FA-B799-7499932BD6AA}"/>
          </ac:spMkLst>
        </pc:spChg>
      </pc:sldChg>
    </pc:docChg>
  </pc:docChgLst>
  <pc:docChgLst>
    <pc:chgData name="Keston, Peter" userId="S::peter.keston@nhslothian.scot.nhs.uk::a7e4feb9-1fcb-4d31-b55e-d1d8e8c690c3" providerId="AD" clId="Web-{2E035541-C6FF-4702-ACA0-C0CFECAC7A64}"/>
    <pc:docChg chg="modSld">
      <pc:chgData name="Keston, Peter" userId="S::peter.keston@nhslothian.scot.nhs.uk::a7e4feb9-1fcb-4d31-b55e-d1d8e8c690c3" providerId="AD" clId="Web-{2E035541-C6FF-4702-ACA0-C0CFECAC7A64}" dt="2021-07-26T14:20:19.377" v="68" actId="20577"/>
      <pc:docMkLst>
        <pc:docMk/>
      </pc:docMkLst>
      <pc:sldChg chg="modSp">
        <pc:chgData name="Keston, Peter" userId="S::peter.keston@nhslothian.scot.nhs.uk::a7e4feb9-1fcb-4d31-b55e-d1d8e8c690c3" providerId="AD" clId="Web-{2E035541-C6FF-4702-ACA0-C0CFECAC7A64}" dt="2021-07-26T14:20:19.377" v="68" actId="20577"/>
        <pc:sldMkLst>
          <pc:docMk/>
          <pc:sldMk cId="0" sldId="256"/>
        </pc:sldMkLst>
        <pc:spChg chg="mod">
          <ac:chgData name="Keston, Peter" userId="S::peter.keston@nhslothian.scot.nhs.uk::a7e4feb9-1fcb-4d31-b55e-d1d8e8c690c3" providerId="AD" clId="Web-{2E035541-C6FF-4702-ACA0-C0CFECAC7A64}" dt="2021-07-26T14:20:19.377" v="68" actId="20577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Keston, Peter" userId="S::peter.keston@nhslothian.scot.nhs.uk::a7e4feb9-1fcb-4d31-b55e-d1d8e8c690c3" providerId="AD" clId="Web-{2E035541-C6FF-4702-ACA0-C0CFECAC7A64}" dt="2021-07-26T14:20:14.393" v="66" actId="20577"/>
        <pc:sldMkLst>
          <pc:docMk/>
          <pc:sldMk cId="0" sldId="257"/>
        </pc:sldMkLst>
        <pc:spChg chg="mod">
          <ac:chgData name="Keston, Peter" userId="S::peter.keston@nhslothian.scot.nhs.uk::a7e4feb9-1fcb-4d31-b55e-d1d8e8c690c3" providerId="AD" clId="Web-{2E035541-C6FF-4702-ACA0-C0CFECAC7A64}" dt="2021-07-26T14:20:14.393" v="66" actId="20577"/>
          <ac:spMkLst>
            <pc:docMk/>
            <pc:sldMk cId="0" sldId="257"/>
            <ac:spMk id="5" creationId="{00000000-0000-0000-0000-000000000000}"/>
          </ac:spMkLst>
        </pc:spChg>
      </pc:sldChg>
      <pc:sldChg chg="modSp">
        <pc:chgData name="Keston, Peter" userId="S::peter.keston@nhslothian.scot.nhs.uk::a7e4feb9-1fcb-4d31-b55e-d1d8e8c690c3" providerId="AD" clId="Web-{2E035541-C6FF-4702-ACA0-C0CFECAC7A64}" dt="2021-07-26T14:20:08.377" v="63" actId="20577"/>
        <pc:sldMkLst>
          <pc:docMk/>
          <pc:sldMk cId="0" sldId="258"/>
        </pc:sldMkLst>
        <pc:spChg chg="mod">
          <ac:chgData name="Keston, Peter" userId="S::peter.keston@nhslothian.scot.nhs.uk::a7e4feb9-1fcb-4d31-b55e-d1d8e8c690c3" providerId="AD" clId="Web-{2E035541-C6FF-4702-ACA0-C0CFECAC7A64}" dt="2021-07-26T14:20:08.377" v="63" actId="20577"/>
          <ac:spMkLst>
            <pc:docMk/>
            <pc:sldMk cId="0" sldId="258"/>
            <ac:spMk id="5" creationId="{00000000-0000-0000-0000-000000000000}"/>
          </ac:spMkLst>
        </pc:spChg>
        <pc:spChg chg="mod">
          <ac:chgData name="Keston, Peter" userId="S::peter.keston@nhslothian.scot.nhs.uk::a7e4feb9-1fcb-4d31-b55e-d1d8e8c690c3" providerId="AD" clId="Web-{2E035541-C6FF-4702-ACA0-C0CFECAC7A64}" dt="2021-07-26T14:19:24.704" v="42" actId="20577"/>
          <ac:spMkLst>
            <pc:docMk/>
            <pc:sldMk cId="0" sldId="258"/>
            <ac:spMk id="19" creationId="{00000000-0000-0000-0000-000000000000}"/>
          </ac:spMkLst>
        </pc:spChg>
        <pc:spChg chg="mod">
          <ac:chgData name="Keston, Peter" userId="S::peter.keston@nhslothian.scot.nhs.uk::a7e4feb9-1fcb-4d31-b55e-d1d8e8c690c3" providerId="AD" clId="Web-{2E035541-C6FF-4702-ACA0-C0CFECAC7A64}" dt="2021-07-26T14:15:48.811" v="7" actId="1076"/>
          <ac:spMkLst>
            <pc:docMk/>
            <pc:sldMk cId="0" sldId="258"/>
            <ac:spMk id="23" creationId="{00000000-0000-0000-0000-000000000000}"/>
          </ac:spMkLst>
        </pc:spChg>
        <pc:spChg chg="mod">
          <ac:chgData name="Keston, Peter" userId="S::peter.keston@nhslothian.scot.nhs.uk::a7e4feb9-1fcb-4d31-b55e-d1d8e8c690c3" providerId="AD" clId="Web-{2E035541-C6FF-4702-ACA0-C0CFECAC7A64}" dt="2021-07-26T14:19:45.767" v="60" actId="20577"/>
          <ac:spMkLst>
            <pc:docMk/>
            <pc:sldMk cId="0" sldId="258"/>
            <ac:spMk id="32" creationId="{00000000-0000-0000-0000-000000000000}"/>
          </ac:spMkLst>
        </pc:spChg>
        <pc:spChg chg="mod">
          <ac:chgData name="Keston, Peter" userId="S::peter.keston@nhslothian.scot.nhs.uk::a7e4feb9-1fcb-4d31-b55e-d1d8e8c690c3" providerId="AD" clId="Web-{2E035541-C6FF-4702-ACA0-C0CFECAC7A64}" dt="2021-07-26T14:18:13.406" v="24" actId="14100"/>
          <ac:spMkLst>
            <pc:docMk/>
            <pc:sldMk cId="0" sldId="258"/>
            <ac:spMk id="52" creationId="{4600DBD8-0F8D-DC4C-8DA1-84D8B6344802}"/>
          </ac:spMkLst>
        </pc:spChg>
        <pc:spChg chg="mod">
          <ac:chgData name="Keston, Peter" userId="S::peter.keston@nhslothian.scot.nhs.uk::a7e4feb9-1fcb-4d31-b55e-d1d8e8c690c3" providerId="AD" clId="Web-{2E035541-C6FF-4702-ACA0-C0CFECAC7A64}" dt="2021-07-26T14:18:16.344" v="25" actId="1076"/>
          <ac:spMkLst>
            <pc:docMk/>
            <pc:sldMk cId="0" sldId="258"/>
            <ac:spMk id="53" creationId="{32CA25DE-09D3-BC44-A142-8A3366140606}"/>
          </ac:spMkLst>
        </pc:spChg>
        <pc:spChg chg="mod">
          <ac:chgData name="Keston, Peter" userId="S::peter.keston@nhslothian.scot.nhs.uk::a7e4feb9-1fcb-4d31-b55e-d1d8e8c690c3" providerId="AD" clId="Web-{2E035541-C6FF-4702-ACA0-C0CFECAC7A64}" dt="2021-07-26T14:17:30.843" v="19" actId="20577"/>
          <ac:spMkLst>
            <pc:docMk/>
            <pc:sldMk cId="0" sldId="258"/>
            <ac:spMk id="55" creationId="{FF74477B-3439-1546-8F51-0FA7C074EF9A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2-02T15:50:00.250" idx="3">
    <p:pos x="2844" y="1236"/>
    <p:text>who to contact here to be decided by radiology and will feed back to us.</p:text>
  </p:cm>
  <p:cm authorId="1" dt="2022-01-12T11:18:15.953" idx="5">
    <p:pos x="2604" y="3942"/>
    <p:text>e mailed Peter to ask if they can phone us back rather than us call them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93287-6B2E-446D-9708-9929D90B172A}" type="datetimeFigureOut">
              <a:rPr lang="en-GB" smtClean="0"/>
              <a:pPr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D1436-5DF3-40E4-8CEE-89A3E1B48C8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>
            <a:off x="0" y="272480"/>
            <a:ext cx="6858000" cy="9463244"/>
            <a:chOff x="0" y="200473"/>
            <a:chExt cx="6858000" cy="9463244"/>
          </a:xfrm>
        </p:grpSpPr>
        <p:sp>
          <p:nvSpPr>
            <p:cNvPr id="36" name="Right Arrow 35"/>
            <p:cNvSpPr/>
            <p:nvPr/>
          </p:nvSpPr>
          <p:spPr>
            <a:xfrm>
              <a:off x="2348880" y="8024834"/>
              <a:ext cx="4320480" cy="816598"/>
            </a:xfrm>
            <a:prstGeom prst="rightArrow">
              <a:avLst>
                <a:gd name="adj1" fmla="val 76762"/>
                <a:gd name="adj2" fmla="val 50000"/>
              </a:avLst>
            </a:prstGeom>
            <a:solidFill>
              <a:srgbClr val="A7FF9B">
                <a:alpha val="58039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60648" y="200473"/>
              <a:ext cx="6408712" cy="3385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St. John’s Hospital </a:t>
              </a:r>
              <a:r>
                <a:rPr lang="en-GB" sz="1600" b="1" dirty="0"/>
                <a:t>– </a:t>
              </a:r>
              <a:r>
                <a:rPr lang="en-GB" sz="1600" b="1" dirty="0" smtClean="0"/>
                <a:t>ACUTE </a:t>
              </a:r>
              <a:r>
                <a:rPr lang="en-GB" sz="1600" b="1" dirty="0"/>
                <a:t>STROKE </a:t>
              </a:r>
              <a:r>
                <a:rPr lang="en-GB" sz="1600" b="1" dirty="0" smtClean="0"/>
                <a:t>THROMBECTOMY PATHWAY </a:t>
              </a:r>
              <a:r>
                <a:rPr lang="en-GB" sz="1000" b="1" dirty="0" smtClean="0"/>
                <a:t>(9am-3.30pm)</a:t>
              </a:r>
              <a:endParaRPr lang="en-GB" sz="1000" b="1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0" y="9417496"/>
              <a:ext cx="6858000" cy="24622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000" dirty="0"/>
                <a:t>Version </a:t>
              </a:r>
              <a:r>
                <a:rPr lang="en-GB" sz="1000" dirty="0" smtClean="0"/>
                <a:t>3.0</a:t>
              </a:r>
              <a:r>
                <a:rPr lang="en-GB" sz="1000" dirty="0"/>
                <a:t>. </a:t>
              </a:r>
              <a:r>
                <a:rPr lang="en-GB" sz="1000" dirty="0" smtClean="0"/>
                <a:t>September 2021 A Barugh, S Ramsay, K Jackson, F Doubal, P Keston, E Steel and A Gray</a:t>
              </a:r>
              <a:endParaRPr lang="en-GB" sz="10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14356" y="594713"/>
              <a:ext cx="3888432" cy="60016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/>
                <a:t>SAS contact </a:t>
              </a:r>
              <a:r>
                <a:rPr lang="en-GB" sz="1100" dirty="0" smtClean="0"/>
                <a:t>SJH ED </a:t>
              </a:r>
              <a:r>
                <a:rPr lang="en-GB" sz="1100" dirty="0"/>
                <a:t>for FAST positive </a:t>
              </a:r>
              <a:r>
                <a:rPr lang="en-GB" sz="1100" dirty="0" smtClean="0"/>
                <a:t>patient </a:t>
              </a:r>
              <a:endParaRPr lang="en-GB" sz="1100" dirty="0"/>
            </a:p>
            <a:p>
              <a:pPr algn="ctr"/>
              <a:r>
                <a:rPr lang="en-GB" sz="1100" dirty="0" smtClean="0"/>
                <a:t>ED call stroke nurse (7.30am- 4pm) and SJH stroke consultant (9am-4pm) and pre-alert CT (54343) and SJH radiologist (54352)</a:t>
              </a:r>
              <a:endParaRPr lang="en-GB" sz="11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14356" y="1237655"/>
              <a:ext cx="3888432" cy="49244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300" dirty="0"/>
                <a:t>ED/stroke perform NIHSS, take history, BP/BM, IV </a:t>
              </a:r>
              <a:r>
                <a:rPr lang="en-GB" sz="1300" dirty="0" smtClean="0"/>
                <a:t>access (x2), </a:t>
              </a:r>
              <a:r>
                <a:rPr lang="en-GB" sz="1300" dirty="0"/>
                <a:t>decide </a:t>
              </a:r>
              <a:r>
                <a:rPr lang="en-GB" sz="1300" b="1" dirty="0"/>
                <a:t>if MT candidate**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928045" y="805295"/>
              <a:ext cx="1800200" cy="46166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SJH stroke team</a:t>
              </a:r>
            </a:p>
            <a:p>
              <a:pPr marL="228600" indent="-228600">
                <a:buAutoNum type="arabicPeriod"/>
              </a:pPr>
              <a:r>
                <a:rPr lang="en-GB" sz="800" b="1" dirty="0" smtClean="0"/>
                <a:t>Stroke nurse 07977282746</a:t>
              </a:r>
            </a:p>
            <a:p>
              <a:pPr marL="228600" indent="-228600">
                <a:buAutoNum type="arabicPeriod"/>
              </a:pPr>
              <a:r>
                <a:rPr lang="en-GB" sz="800" b="1" dirty="0" smtClean="0"/>
                <a:t>Stroke consultant 07971 536798</a:t>
              </a:r>
              <a:endParaRPr lang="en-GB" sz="8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14356" y="1809159"/>
              <a:ext cx="3888432" cy="8925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300" dirty="0"/>
                <a:t>If candidate, </a:t>
              </a:r>
              <a:r>
                <a:rPr lang="en-GB" sz="1300" dirty="0" smtClean="0"/>
                <a:t>contact INR AT DCN and document name of INR (07976067252). CT </a:t>
              </a:r>
              <a:r>
                <a:rPr lang="en-GB" sz="1300" dirty="0"/>
                <a:t>head request </a:t>
              </a:r>
              <a:r>
                <a:rPr lang="en-GB" sz="1300" dirty="0" smtClean="0"/>
                <a:t>placed (“CT </a:t>
              </a:r>
              <a:r>
                <a:rPr lang="en-GB" sz="1300" dirty="0" err="1" smtClean="0"/>
                <a:t>thrombectomy</a:t>
              </a:r>
              <a:r>
                <a:rPr lang="en-GB" sz="1300" dirty="0" smtClean="0"/>
                <a:t>” order set on TRAK) </a:t>
              </a:r>
              <a:r>
                <a:rPr lang="en-GB" sz="1300" dirty="0"/>
                <a:t>stating MT candidate, NIHSS, time of onset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42918" y="2809291"/>
              <a:ext cx="3959870" cy="30777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400" dirty="0" smtClean="0"/>
                <a:t> Radiologist (SJH) protocols </a:t>
              </a:r>
              <a:r>
                <a:rPr lang="en-GB" sz="1400" dirty="0"/>
                <a:t>CT/CTA/CTP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928045" y="3082533"/>
              <a:ext cx="1728192" cy="64633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IV access in ED</a:t>
              </a:r>
            </a:p>
            <a:p>
              <a:r>
                <a:rPr lang="en-GB" sz="1200" dirty="0"/>
                <a:t>≥ 18G (green) </a:t>
              </a:r>
              <a:r>
                <a:rPr lang="en-GB" sz="1200" dirty="0" err="1"/>
                <a:t>cannula</a:t>
              </a:r>
              <a:endParaRPr lang="en-GB" sz="1200" dirty="0"/>
            </a:p>
            <a:p>
              <a:r>
                <a:rPr lang="en-GB" sz="1200" dirty="0"/>
                <a:t> (pink (20G) acceptable)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2918" y="3523671"/>
              <a:ext cx="3959870" cy="30777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400" dirty="0"/>
                <a:t>Non-contrast head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28045" y="4160912"/>
              <a:ext cx="1728192" cy="64633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NCCT review (RIE):</a:t>
              </a:r>
            </a:p>
            <a:p>
              <a:r>
                <a:rPr lang="en-GB" sz="1200" dirty="0"/>
                <a:t>Any contraindication to IV </a:t>
              </a:r>
              <a:r>
                <a:rPr lang="en-GB" sz="1200" dirty="0" err="1"/>
                <a:t>thrombolysis</a:t>
              </a:r>
              <a:r>
                <a:rPr lang="en-GB" sz="1200" dirty="0"/>
                <a:t>?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2918" y="3944888"/>
              <a:ext cx="4009648" cy="5232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CT perfusion protocol, </a:t>
              </a:r>
              <a:br>
                <a:rPr lang="en-GB" sz="1400" dirty="0"/>
              </a:br>
              <a:r>
                <a:rPr lang="en-GB" sz="1400" dirty="0" smtClean="0"/>
                <a:t>CT angiogram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28045" y="6465168"/>
              <a:ext cx="1728192" cy="64633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CTA review (RIE/DCN):</a:t>
              </a:r>
            </a:p>
            <a:p>
              <a:r>
                <a:rPr lang="en-GB" sz="1200" dirty="0"/>
                <a:t>Relevant large vessel occlusion (LVO)?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42918" y="4595242"/>
              <a:ext cx="4009648" cy="30777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Scan over. Patient CT </a:t>
              </a:r>
              <a:r>
                <a:rPr lang="en-GB" sz="1400" dirty="0">
                  <a:sym typeface="Wingdings" pitchFamily="2" charset="2"/>
                </a:rPr>
                <a:t> ED </a:t>
              </a:r>
              <a:r>
                <a:rPr lang="en-GB" sz="1400" dirty="0" err="1">
                  <a:sym typeface="Wingdings" pitchFamily="2" charset="2"/>
                </a:rPr>
                <a:t>resus</a:t>
              </a:r>
              <a:endParaRPr lang="en-GB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0688" y="7041233"/>
              <a:ext cx="407196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/>
                <a:t>SJH stroke </a:t>
              </a:r>
              <a:r>
                <a:rPr lang="en-GB" sz="1200" dirty="0"/>
                <a:t>consultant completes TRAK </a:t>
              </a:r>
              <a:r>
                <a:rPr lang="en-GB" sz="1200" dirty="0" smtClean="0"/>
                <a:t>template (\</a:t>
              </a:r>
              <a:r>
                <a:rPr lang="en-GB" sz="1200" dirty="0" err="1" smtClean="0"/>
                <a:t>ts</a:t>
              </a:r>
              <a:r>
                <a:rPr lang="en-GB" sz="1200" dirty="0" smtClean="0"/>
                <a:t>)</a:t>
              </a:r>
              <a:endParaRPr lang="en-GB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28045" y="7185248"/>
              <a:ext cx="1728192" cy="46166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CTP review:</a:t>
              </a:r>
            </a:p>
            <a:p>
              <a:r>
                <a:rPr lang="en-GB" sz="1200" dirty="0" err="1"/>
                <a:t>Penumbra:core</a:t>
              </a:r>
              <a:r>
                <a:rPr lang="en-GB" sz="1200" dirty="0"/>
                <a:t> &gt;1.2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42918" y="3166481"/>
              <a:ext cx="3959870" cy="30777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Patient ED </a:t>
              </a:r>
              <a:r>
                <a:rPr lang="en-GB" sz="1400" dirty="0" err="1"/>
                <a:t>resus</a:t>
              </a:r>
              <a:r>
                <a:rPr lang="en-GB" sz="1400" dirty="0"/>
                <a:t> </a:t>
              </a:r>
              <a:r>
                <a:rPr lang="en-GB" sz="1400" dirty="0">
                  <a:sym typeface="Wingdings" pitchFamily="2" charset="2"/>
                </a:rPr>
                <a:t></a:t>
              </a:r>
              <a:r>
                <a:rPr lang="en-GB" sz="1400" dirty="0"/>
                <a:t> </a:t>
              </a:r>
              <a:r>
                <a:rPr lang="en-GB" sz="1400" dirty="0" smtClean="0"/>
                <a:t> </a:t>
              </a:r>
              <a:r>
                <a:rPr lang="en-GB" sz="1400" dirty="0"/>
                <a:t>CT scanner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 rot="16200000">
              <a:off x="-692515" y="4249979"/>
              <a:ext cx="201622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dirty="0"/>
                <a:t>Approx time in CT 6 minutes</a:t>
              </a:r>
            </a:p>
          </p:txBody>
        </p:sp>
        <p:sp>
          <p:nvSpPr>
            <p:cNvPr id="26" name="Down Arrow 25"/>
            <p:cNvSpPr/>
            <p:nvPr/>
          </p:nvSpPr>
          <p:spPr>
            <a:xfrm>
              <a:off x="116632" y="3512841"/>
              <a:ext cx="432048" cy="2016224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extBox 26"/>
            <p:cNvSpPr txBox="1"/>
            <p:nvPr/>
          </p:nvSpPr>
          <p:spPr>
            <a:xfrm rot="16200000">
              <a:off x="-584501" y="6590240"/>
              <a:ext cx="1800201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dirty="0"/>
                <a:t>Approx review time 7 </a:t>
              </a:r>
              <a:r>
                <a:rPr lang="en-GB" sz="1050" b="1" dirty="0" err="1"/>
                <a:t>mins</a:t>
              </a:r>
              <a:endParaRPr lang="en-GB" sz="1050" b="1" dirty="0"/>
            </a:p>
          </p:txBody>
        </p:sp>
        <p:sp>
          <p:nvSpPr>
            <p:cNvPr id="28" name="Down Arrow 27"/>
            <p:cNvSpPr/>
            <p:nvPr/>
          </p:nvSpPr>
          <p:spPr>
            <a:xfrm>
              <a:off x="116632" y="5817097"/>
              <a:ext cx="432048" cy="2016224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 rot="16200000">
              <a:off x="-656508" y="1837710"/>
              <a:ext cx="194421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dirty="0"/>
                <a:t>Approx door-scan time 15 </a:t>
              </a:r>
              <a:r>
                <a:rPr lang="en-GB" sz="1050" b="1" dirty="0" err="1"/>
                <a:t>mins</a:t>
              </a:r>
              <a:endParaRPr lang="en-GB" sz="1050" b="1" dirty="0"/>
            </a:p>
          </p:txBody>
        </p:sp>
        <p:sp>
          <p:nvSpPr>
            <p:cNvPr id="30" name="Down Arrow 29"/>
            <p:cNvSpPr/>
            <p:nvPr/>
          </p:nvSpPr>
          <p:spPr>
            <a:xfrm>
              <a:off x="116632" y="992560"/>
              <a:ext cx="432048" cy="2160240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2918" y="5310190"/>
              <a:ext cx="4000528" cy="30777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If indicated, IV </a:t>
              </a:r>
              <a:r>
                <a:rPr lang="en-GB" sz="1400" dirty="0" err="1" smtClean="0"/>
                <a:t>tPA</a:t>
              </a:r>
              <a:endParaRPr lang="en-GB" sz="14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0688" y="6465169"/>
              <a:ext cx="4071966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200" dirty="0" smtClean="0"/>
                <a:t>Contact RIE stroke consultant (0131 536 1019)  and RIE outreach nurse  to inform of transfer</a:t>
              </a:r>
              <a:endParaRPr lang="en-GB" sz="1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42918" y="8096272"/>
              <a:ext cx="1584176" cy="64633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If not for MT</a:t>
              </a:r>
            </a:p>
            <a:p>
              <a:pPr algn="ctr"/>
              <a:r>
                <a:rPr lang="en-GB" sz="1200" dirty="0"/>
                <a:t>Patient follows normal stroke pathway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357430" y="8167710"/>
              <a:ext cx="417646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For </a:t>
              </a:r>
              <a:r>
                <a:rPr lang="en-GB" sz="1200" b="1" dirty="0" smtClean="0"/>
                <a:t>MT</a:t>
              </a:r>
            </a:p>
            <a:p>
              <a:r>
                <a:rPr lang="en-GB" sz="1200" b="1" dirty="0" smtClean="0"/>
                <a:t>-Contact SAS on 03333990250</a:t>
              </a:r>
            </a:p>
            <a:p>
              <a:r>
                <a:rPr lang="en-GB" sz="1200" b="1" dirty="0" smtClean="0"/>
                <a:t> </a:t>
              </a:r>
              <a:r>
                <a:rPr lang="en-GB" sz="1200" b="1" dirty="0"/>
                <a:t>– AWI form, +/- anaesthetics review,  transfer </a:t>
              </a:r>
              <a:r>
                <a:rPr lang="en-GB" sz="1200" b="1" dirty="0" smtClean="0"/>
                <a:t>checklist</a:t>
              </a:r>
              <a:endParaRPr lang="en-GB" sz="1200" b="1" dirty="0"/>
            </a:p>
            <a:p>
              <a:endParaRPr lang="en-GB" sz="12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0688" y="5745089"/>
              <a:ext cx="4071966" cy="66172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err="1" smtClean="0"/>
                <a:t>Recontact</a:t>
              </a:r>
              <a:r>
                <a:rPr lang="en-GB" sz="1200" dirty="0" smtClean="0"/>
                <a:t> INR at DCN for advanced imaging review and decision re </a:t>
              </a:r>
              <a:r>
                <a:rPr lang="en-GB" sz="1200" dirty="0" err="1" smtClean="0"/>
                <a:t>thrombectomy</a:t>
              </a:r>
              <a:r>
                <a:rPr lang="en-GB" sz="1200" dirty="0"/>
                <a:t/>
              </a:r>
              <a:br>
                <a:rPr lang="en-GB" sz="1200" dirty="0"/>
              </a:br>
              <a:r>
                <a:rPr lang="en-GB" sz="1200" dirty="0" smtClean="0"/>
                <a:t> (07976067252) </a:t>
              </a:r>
              <a:endParaRPr lang="en-GB" sz="12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928045" y="4880992"/>
              <a:ext cx="720080" cy="9387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Not for </a:t>
              </a:r>
              <a:r>
                <a:rPr lang="en-GB" sz="1100" b="1" dirty="0" err="1"/>
                <a:t>tPA</a:t>
              </a:r>
              <a:r>
                <a:rPr lang="en-GB" sz="1100" b="1" dirty="0"/>
                <a:t>?</a:t>
              </a:r>
            </a:p>
            <a:p>
              <a:pPr algn="ctr"/>
              <a:r>
                <a:rPr lang="en-GB" sz="1100" dirty="0"/>
                <a:t>Consider MT /DCN transfer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805264" y="4880992"/>
              <a:ext cx="864096" cy="127727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9050">
              <a:solidFill>
                <a:srgbClr val="A7FF9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For </a:t>
              </a:r>
              <a:r>
                <a:rPr lang="en-GB" sz="1100" b="1" dirty="0" err="1"/>
                <a:t>tPA</a:t>
              </a:r>
              <a:r>
                <a:rPr lang="en-GB" sz="1100" b="1" dirty="0"/>
                <a:t>?</a:t>
              </a:r>
            </a:p>
            <a:p>
              <a:pPr algn="ctr"/>
              <a:r>
                <a:rPr lang="en-GB" sz="1100" dirty="0"/>
                <a:t>Start infusion in ED while preparing DCN transfer</a:t>
              </a:r>
            </a:p>
          </p:txBody>
        </p:sp>
        <p:sp>
          <p:nvSpPr>
            <p:cNvPr id="42" name="Isosceles Triangle 41"/>
            <p:cNvSpPr/>
            <p:nvPr/>
          </p:nvSpPr>
          <p:spPr>
            <a:xfrm rot="10800000">
              <a:off x="5805264" y="6249144"/>
              <a:ext cx="864096" cy="144015"/>
            </a:xfrm>
            <a:prstGeom prst="triangle">
              <a:avLst/>
            </a:prstGeom>
            <a:noFill/>
            <a:ln>
              <a:solidFill>
                <a:srgbClr val="A7FF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0F221540-E2C0-48A5-A7CE-8068B233D1AC}"/>
                </a:ext>
              </a:extLst>
            </p:cNvPr>
            <p:cNvSpPr txBox="1"/>
            <p:nvPr/>
          </p:nvSpPr>
          <p:spPr>
            <a:xfrm>
              <a:off x="4929198" y="2023473"/>
              <a:ext cx="1584176" cy="95410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800" b="1" dirty="0"/>
                <a:t>**MT criteria</a:t>
              </a:r>
            </a:p>
            <a:p>
              <a:pPr>
                <a:buFont typeface="Arial" charset="0"/>
                <a:buChar char="•"/>
              </a:pPr>
              <a:r>
                <a:rPr lang="en-GB" sz="800" dirty="0"/>
                <a:t>  Stroke likely to cause long term disability, dependence on others</a:t>
              </a:r>
            </a:p>
            <a:p>
              <a:pPr>
                <a:buFont typeface="Arial" charset="0"/>
                <a:buChar char="•"/>
              </a:pPr>
              <a:r>
                <a:rPr lang="en-GB" sz="800" dirty="0"/>
                <a:t> Previously independent</a:t>
              </a:r>
            </a:p>
            <a:p>
              <a:pPr>
                <a:buFont typeface="Arial" charset="0"/>
                <a:buChar char="•"/>
              </a:pPr>
              <a:r>
                <a:rPr lang="en-GB" sz="800" dirty="0"/>
                <a:t> Onset within 6 hours or wake up</a:t>
              </a:r>
            </a:p>
            <a:p>
              <a:pPr>
                <a:buFont typeface="Arial" charset="0"/>
                <a:buChar char="•"/>
              </a:pPr>
              <a:r>
                <a:rPr lang="en-GB" sz="800" dirty="0"/>
                <a:t> These are not rigid – if doubt, speak to stroke consultant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20688" y="7545288"/>
            <a:ext cx="407196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 smtClean="0"/>
              <a:t>RIE </a:t>
            </a:r>
            <a:r>
              <a:rPr lang="en-GB" sz="1200" dirty="0" smtClean="0"/>
              <a:t>stroke nurse calls DCN theatre co-ordinator (50790) once ambulance leaves SJH site</a:t>
            </a:r>
            <a:endParaRPr lang="en-GB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642918" y="5024438"/>
            <a:ext cx="4000528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 smtClean="0"/>
              <a:t> Radiologist (SJH) reviews plain CT</a:t>
            </a:r>
            <a:endParaRPr lang="en-GB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648" y="200472"/>
            <a:ext cx="640871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St. John’s Hospital– </a:t>
            </a:r>
            <a:r>
              <a:rPr lang="en-GB" b="1" dirty="0"/>
              <a:t>ACUTE STROKE </a:t>
            </a:r>
            <a:r>
              <a:rPr lang="en-GB" b="1" dirty="0" smtClean="0"/>
              <a:t>PATHWAY </a:t>
            </a:r>
          </a:p>
          <a:p>
            <a:pPr algn="ctr"/>
            <a:r>
              <a:rPr lang="en-GB" b="1" dirty="0" smtClean="0"/>
              <a:t>TRANSFER RIE DCN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92696" y="1045405"/>
            <a:ext cx="388843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HANDOVER from paramedics and SJH stroke nurse to MT procedure team* and RIE stroke nurse in </a:t>
            </a:r>
            <a:endParaRPr lang="en-GB" sz="1200" dirty="0"/>
          </a:p>
          <a:p>
            <a:pPr algn="ctr"/>
            <a:r>
              <a:rPr lang="en-GB" sz="1200" dirty="0" smtClean="0"/>
              <a:t>DCN </a:t>
            </a:r>
            <a:r>
              <a:rPr lang="en-GB" sz="1200" dirty="0" err="1" smtClean="0"/>
              <a:t>Angio</a:t>
            </a:r>
            <a:r>
              <a:rPr lang="en-GB" sz="1200" dirty="0" smtClean="0"/>
              <a:t> </a:t>
            </a:r>
            <a:r>
              <a:rPr lang="en-GB" sz="1200" dirty="0"/>
              <a:t>Anaesthetic </a:t>
            </a:r>
            <a:r>
              <a:rPr lang="en-GB" sz="1200" dirty="0" smtClean="0"/>
              <a:t>room. </a:t>
            </a:r>
          </a:p>
          <a:p>
            <a:pPr algn="ctr"/>
            <a:r>
              <a:rPr lang="en-GB" sz="1200" dirty="0" smtClean="0"/>
              <a:t>(Divert to ED </a:t>
            </a:r>
            <a:r>
              <a:rPr lang="en-GB" sz="1200" dirty="0" err="1" smtClean="0"/>
              <a:t>resus</a:t>
            </a:r>
            <a:r>
              <a:rPr lang="en-GB" sz="1200" dirty="0" smtClean="0"/>
              <a:t> if any significant clinical concern )</a:t>
            </a:r>
            <a:endParaRPr lang="en-GB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4941168" y="992560"/>
            <a:ext cx="1584176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800" b="1" dirty="0"/>
              <a:t>*MT procedure team</a:t>
            </a:r>
          </a:p>
          <a:p>
            <a:pPr>
              <a:buFont typeface="Arial" charset="0"/>
              <a:buChar char="•"/>
            </a:pPr>
            <a:r>
              <a:rPr lang="en-GB" sz="800" dirty="0"/>
              <a:t> Radiographer</a:t>
            </a:r>
          </a:p>
          <a:p>
            <a:pPr>
              <a:buFont typeface="Arial" charset="0"/>
              <a:buChar char="•"/>
            </a:pPr>
            <a:r>
              <a:rPr lang="en-GB" sz="800" dirty="0" err="1"/>
              <a:t>Angio</a:t>
            </a:r>
            <a:r>
              <a:rPr lang="en-GB" sz="800" dirty="0"/>
              <a:t> nurse x 2</a:t>
            </a:r>
          </a:p>
          <a:p>
            <a:pPr>
              <a:buFont typeface="Arial" charset="0"/>
              <a:buChar char="•"/>
            </a:pPr>
            <a:r>
              <a:rPr lang="en-GB" sz="800" dirty="0" smtClean="0"/>
              <a:t>Stroke Co-ordinator / ED Nurse</a:t>
            </a:r>
          </a:p>
          <a:p>
            <a:pPr>
              <a:buFont typeface="Arial" charset="0"/>
              <a:buChar char="•"/>
            </a:pPr>
            <a:r>
              <a:rPr lang="en-GB" sz="800" dirty="0" smtClean="0"/>
              <a:t>INR</a:t>
            </a:r>
            <a:endParaRPr lang="en-GB" sz="800" dirty="0"/>
          </a:p>
          <a:p>
            <a:pPr>
              <a:buFont typeface="Arial" charset="0"/>
              <a:buChar char="•"/>
            </a:pPr>
            <a:r>
              <a:rPr lang="en-GB" sz="800" dirty="0"/>
              <a:t>Anaesthetist</a:t>
            </a:r>
          </a:p>
          <a:p>
            <a:pPr>
              <a:buFont typeface="Arial" charset="0"/>
              <a:buChar char="•"/>
            </a:pPr>
            <a:r>
              <a:rPr lang="en-GB" sz="800" dirty="0"/>
              <a:t>ODA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696" y="2936776"/>
            <a:ext cx="388843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Position, Check, Drape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2696" y="3656856"/>
            <a:ext cx="388843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WHO surgical pause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1168" y="2576736"/>
            <a:ext cx="1584176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Anaesthesia SOP ***</a:t>
            </a:r>
            <a:endParaRPr lang="en-GB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692696" y="4161106"/>
            <a:ext cx="388843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THROMBECTOMY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2696" y="4665356"/>
            <a:ext cx="388843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Close arterial puncture</a:t>
            </a:r>
            <a:br>
              <a:rPr lang="en-GB" sz="1400" dirty="0"/>
            </a:br>
            <a:r>
              <a:rPr lang="en-GB" sz="1400" dirty="0"/>
              <a:t>Confirm secure haemostasis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41168" y="5305489"/>
            <a:ext cx="1584176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Tandem Occlusion or Dissection</a:t>
            </a:r>
          </a:p>
          <a:p>
            <a:pPr>
              <a:buFont typeface="Arial" pitchFamily="34" charset="0"/>
              <a:buChar char="•"/>
            </a:pPr>
            <a:r>
              <a:rPr lang="en-GB" sz="1200" dirty="0"/>
              <a:t>Consider stent deployment</a:t>
            </a:r>
          </a:p>
          <a:p>
            <a:pPr>
              <a:buFont typeface="Arial" pitchFamily="34" charset="0"/>
              <a:buChar char="•"/>
            </a:pPr>
            <a:r>
              <a:rPr lang="en-GB" sz="1200" dirty="0"/>
              <a:t>IV </a:t>
            </a:r>
            <a:r>
              <a:rPr lang="en-GB" sz="1200" dirty="0" err="1"/>
              <a:t>antiplatelet</a:t>
            </a:r>
            <a:r>
              <a:rPr lang="en-GB" sz="1200" dirty="0"/>
              <a:t> cover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2696" y="5385048"/>
            <a:ext cx="3888432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Angio</a:t>
            </a:r>
            <a:r>
              <a:rPr lang="en-GB" sz="1400" dirty="0"/>
              <a:t> Table </a:t>
            </a:r>
            <a:r>
              <a:rPr lang="en-GB" sz="1400" dirty="0">
                <a:sym typeface="Wingdings" pitchFamily="2" charset="2"/>
              </a:rPr>
              <a:t> Anaesthetic Trolley</a:t>
            </a:r>
            <a:endParaRPr lang="en-GB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941168" y="7185248"/>
            <a:ext cx="158417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CTP review:</a:t>
            </a:r>
          </a:p>
          <a:p>
            <a:r>
              <a:rPr lang="en-GB" sz="1200" dirty="0" err="1"/>
              <a:t>Penumbra:core</a:t>
            </a:r>
            <a:r>
              <a:rPr lang="en-GB" sz="1200" dirty="0"/>
              <a:t> &gt;1.2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2696" y="2378133"/>
            <a:ext cx="3888432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Anaesthetic Room </a:t>
            </a:r>
            <a:r>
              <a:rPr lang="en-GB" sz="1400" dirty="0">
                <a:sym typeface="Wingdings" pitchFamily="2" charset="2"/>
              </a:rPr>
              <a:t> </a:t>
            </a:r>
            <a:r>
              <a:rPr lang="en-GB" sz="1400" dirty="0" err="1">
                <a:sym typeface="Wingdings" pitchFamily="2" charset="2"/>
              </a:rPr>
              <a:t>Angio</a:t>
            </a:r>
            <a:r>
              <a:rPr lang="en-GB" sz="1400" dirty="0">
                <a:sym typeface="Wingdings" pitchFamily="2" charset="2"/>
              </a:rPr>
              <a:t> Table</a:t>
            </a:r>
            <a:r>
              <a:rPr lang="en-GB" sz="1400" dirty="0"/>
              <a:t> </a:t>
            </a:r>
          </a:p>
        </p:txBody>
      </p:sp>
      <p:sp>
        <p:nvSpPr>
          <p:cNvPr id="25" name="TextBox 24"/>
          <p:cNvSpPr txBox="1"/>
          <p:nvPr/>
        </p:nvSpPr>
        <p:spPr>
          <a:xfrm rot="16200000">
            <a:off x="-646451" y="4385434"/>
            <a:ext cx="208823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200" b="1" dirty="0"/>
              <a:t>Procedure Time 30 – 120 min</a:t>
            </a:r>
          </a:p>
        </p:txBody>
      </p:sp>
      <p:sp>
        <p:nvSpPr>
          <p:cNvPr id="27" name="TextBox 26"/>
          <p:cNvSpPr txBox="1"/>
          <p:nvPr/>
        </p:nvSpPr>
        <p:spPr>
          <a:xfrm rot="16200000">
            <a:off x="-671101" y="6820853"/>
            <a:ext cx="214049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200" b="1" dirty="0"/>
              <a:t>Approx review time 60mins</a:t>
            </a:r>
          </a:p>
        </p:txBody>
      </p:sp>
      <p:sp>
        <p:nvSpPr>
          <p:cNvPr id="29" name="TextBox 28"/>
          <p:cNvSpPr txBox="1"/>
          <p:nvPr/>
        </p:nvSpPr>
        <p:spPr>
          <a:xfrm rot="16200000">
            <a:off x="-394424" y="1833430"/>
            <a:ext cx="15841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200" b="1" dirty="0"/>
              <a:t>Approx time 15 </a:t>
            </a:r>
            <a:r>
              <a:rPr lang="en-GB" sz="1200" b="1" dirty="0" err="1"/>
              <a:t>mins</a:t>
            </a:r>
            <a:endParaRPr lang="en-GB" sz="1200" b="1" dirty="0"/>
          </a:p>
        </p:txBody>
      </p:sp>
      <p:sp>
        <p:nvSpPr>
          <p:cNvPr id="30" name="Down Arrow 29"/>
          <p:cNvSpPr/>
          <p:nvPr/>
        </p:nvSpPr>
        <p:spPr>
          <a:xfrm>
            <a:off x="181642" y="1062827"/>
            <a:ext cx="432048" cy="2181726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38" name="TextBox 37"/>
          <p:cNvSpPr txBox="1"/>
          <p:nvPr/>
        </p:nvSpPr>
        <p:spPr>
          <a:xfrm>
            <a:off x="4941168" y="3510807"/>
            <a:ext cx="1584176" cy="1785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dirty="0"/>
              <a:t>Intracranial  Arterial Rupture</a:t>
            </a:r>
          </a:p>
          <a:p>
            <a:pPr>
              <a:buFont typeface="Arial" pitchFamily="34" charset="0"/>
              <a:buChar char="•"/>
            </a:pPr>
            <a:r>
              <a:rPr lang="en-GB" sz="1100" dirty="0"/>
              <a:t>Attempt endovascular occlusion</a:t>
            </a:r>
          </a:p>
          <a:p>
            <a:pPr>
              <a:buFont typeface="Arial" pitchFamily="34" charset="0"/>
              <a:buChar char="•"/>
            </a:pPr>
            <a:r>
              <a:rPr lang="en-GB" sz="1100" dirty="0"/>
              <a:t>Reverse anticoagulation</a:t>
            </a:r>
          </a:p>
          <a:p>
            <a:pPr>
              <a:buFont typeface="Arial" pitchFamily="34" charset="0"/>
              <a:buChar char="•"/>
            </a:pPr>
            <a:r>
              <a:rPr lang="en-GB" sz="1100" dirty="0"/>
              <a:t>Consider BP suppression</a:t>
            </a:r>
          </a:p>
          <a:p>
            <a:pPr algn="ctr"/>
            <a:endParaRPr lang="en-GB" sz="1100" dirty="0"/>
          </a:p>
          <a:p>
            <a:pPr algn="ctr"/>
            <a:endParaRPr lang="en-GB" sz="1100" dirty="0"/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113FA642-341A-433B-9225-E6262CC40E7B}"/>
              </a:ext>
            </a:extLst>
          </p:cNvPr>
          <p:cNvSpPr txBox="1"/>
          <p:nvPr/>
        </p:nvSpPr>
        <p:spPr>
          <a:xfrm>
            <a:off x="692696" y="7041232"/>
            <a:ext cx="3888432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Procedure outcome handover</a:t>
            </a:r>
          </a:p>
          <a:p>
            <a:pPr algn="ctr"/>
            <a:r>
              <a:rPr lang="en-GB" sz="1400" dirty="0"/>
              <a:t>TRAK Op Note</a:t>
            </a:r>
          </a:p>
          <a:p>
            <a:pPr algn="ctr"/>
            <a:r>
              <a:rPr lang="en-GB" sz="1400" dirty="0" err="1"/>
              <a:t>Antiplatelet</a:t>
            </a:r>
            <a:r>
              <a:rPr lang="en-GB" sz="1400" dirty="0"/>
              <a:t> and Anticoagulation as per INR instructions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941168" y="2072680"/>
            <a:ext cx="158417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INR / Nursing / Radiographer SOPs **</a:t>
            </a:r>
            <a:endParaRPr lang="en-GB" sz="1200" dirty="0"/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8A860F0E-F991-4CE9-9130-40245C84A727}"/>
              </a:ext>
            </a:extLst>
          </p:cNvPr>
          <p:cNvGrpSpPr/>
          <p:nvPr/>
        </p:nvGrpSpPr>
        <p:grpSpPr>
          <a:xfrm>
            <a:off x="764704" y="2000672"/>
            <a:ext cx="3888432" cy="307777"/>
            <a:chOff x="692696" y="1965830"/>
            <a:chExt cx="3888432" cy="307777"/>
          </a:xfrm>
        </p:grpSpPr>
        <p:sp>
          <p:nvSpPr>
            <p:cNvPr id="10" name="TextBox 9"/>
            <p:cNvSpPr txBox="1"/>
            <p:nvPr/>
          </p:nvSpPr>
          <p:spPr>
            <a:xfrm>
              <a:off x="2708920" y="1965830"/>
              <a:ext cx="1872208" cy="30777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Anaesthesia***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2696" y="1965830"/>
              <a:ext cx="1872208" cy="30777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err="1"/>
                <a:t>Angio</a:t>
              </a:r>
              <a:r>
                <a:rPr lang="en-GB" sz="1400" dirty="0"/>
                <a:t> suite prep **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2696" y="6013375"/>
            <a:ext cx="388843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Extubate</a:t>
            </a:r>
            <a:endParaRPr lang="en-GB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692696" y="6527303"/>
            <a:ext cx="3888432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ym typeface="Wingdings" pitchFamily="2" charset="2"/>
              </a:rPr>
              <a:t> DCN Theatre Recovery</a:t>
            </a:r>
            <a:endParaRPr lang="en-GB" sz="1400" dirty="0"/>
          </a:p>
        </p:txBody>
      </p:sp>
      <p:sp>
        <p:nvSpPr>
          <p:cNvPr id="31" name="Down Arrow 29">
            <a:extLst>
              <a:ext uri="{FF2B5EF4-FFF2-40B4-BE49-F238E27FC236}">
                <a16:creationId xmlns="" xmlns:a16="http://schemas.microsoft.com/office/drawing/2014/main" id="{FFB87017-F95D-437D-A4C3-628850681824}"/>
              </a:ext>
            </a:extLst>
          </p:cNvPr>
          <p:cNvSpPr/>
          <p:nvPr/>
        </p:nvSpPr>
        <p:spPr>
          <a:xfrm>
            <a:off x="181642" y="3541277"/>
            <a:ext cx="432048" cy="2181726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32" name="Down Arrow 29">
            <a:extLst>
              <a:ext uri="{FF2B5EF4-FFF2-40B4-BE49-F238E27FC236}">
                <a16:creationId xmlns="" xmlns:a16="http://schemas.microsoft.com/office/drawing/2014/main" id="{EA24400C-AA57-4947-8904-70CE879644A7}"/>
              </a:ext>
            </a:extLst>
          </p:cNvPr>
          <p:cNvSpPr/>
          <p:nvPr/>
        </p:nvSpPr>
        <p:spPr>
          <a:xfrm>
            <a:off x="183123" y="5976503"/>
            <a:ext cx="432048" cy="2181726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34" name="TextBox 33"/>
          <p:cNvSpPr txBox="1"/>
          <p:nvPr/>
        </p:nvSpPr>
        <p:spPr>
          <a:xfrm>
            <a:off x="0" y="9489503"/>
            <a:ext cx="6858000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00" dirty="0"/>
              <a:t>Version </a:t>
            </a:r>
            <a:r>
              <a:rPr lang="en-GB" sz="1000" dirty="0" smtClean="0"/>
              <a:t>3.0</a:t>
            </a:r>
            <a:r>
              <a:rPr lang="en-GB" sz="1000" dirty="0"/>
              <a:t>. </a:t>
            </a:r>
            <a:r>
              <a:rPr lang="en-GB" sz="1000" dirty="0" smtClean="0"/>
              <a:t>September 2021 A Barugh, S Ramsay, K Jackson, F Doubal, P Keston, E Steel and A Gray</a:t>
            </a:r>
            <a:endParaRPr lang="en-GB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648" y="200472"/>
            <a:ext cx="640871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St. John’s Hospital – </a:t>
            </a:r>
            <a:r>
              <a:rPr lang="en-GB" b="1" dirty="0"/>
              <a:t>ACUTE STROKE PATHWAY</a:t>
            </a:r>
          </a:p>
          <a:p>
            <a:pPr algn="ctr"/>
            <a:r>
              <a:rPr lang="en-GB" b="1" dirty="0"/>
              <a:t>POST THROMBECTOMY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08720" y="1739280"/>
            <a:ext cx="388843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Handover to recovery team</a:t>
            </a:r>
          </a:p>
          <a:p>
            <a:pPr algn="ctr"/>
            <a:r>
              <a:rPr lang="en-GB" sz="1400" dirty="0"/>
              <a:t>INR / Anaesthesia review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1168" y="2970060"/>
            <a:ext cx="1728192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Critical Care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Airway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Invasive Monitoring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Difficult BP control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Low GCS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08720" y="4437750"/>
            <a:ext cx="3888432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Post Thrombectomy Care</a:t>
            </a:r>
          </a:p>
          <a:p>
            <a:r>
              <a:rPr lang="en-GB" sz="1400" dirty="0"/>
              <a:t>Nurse &lt;15 degree head up for 2 hours</a:t>
            </a:r>
          </a:p>
          <a:p>
            <a:r>
              <a:rPr lang="en-GB" sz="1400" dirty="0"/>
              <a:t>Observe BP, HR, O2 sat, Temp, GCS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15 min x 2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30 min x 6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Hourly until 24 hours</a:t>
            </a:r>
          </a:p>
          <a:p>
            <a:r>
              <a:rPr lang="en-GB" sz="1400" dirty="0"/>
              <a:t>Pedal pulses and Groin puncture site check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30 min x 6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Hourly until 24 hours</a:t>
            </a:r>
          </a:p>
          <a:p>
            <a:r>
              <a:rPr lang="en-GB" sz="1400" dirty="0" err="1"/>
              <a:t>Flowtron</a:t>
            </a:r>
            <a:r>
              <a:rPr lang="en-GB" sz="1400" dirty="0"/>
              <a:t> boots /IPC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8720" y="6753200"/>
            <a:ext cx="388843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/>
              <a:t>Twice daily Stroke consultant review on 130 Level 1</a:t>
            </a:r>
          </a:p>
          <a:p>
            <a:pPr algn="ctr"/>
            <a:r>
              <a:rPr lang="en-GB" sz="1400" dirty="0"/>
              <a:t>INR post thrombectomy review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58395" y="4010645"/>
            <a:ext cx="1318283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/>
              <a:t>130 Level 1</a:t>
            </a:r>
          </a:p>
        </p:txBody>
      </p:sp>
      <p:sp>
        <p:nvSpPr>
          <p:cNvPr id="26" name="Down Arrow 25"/>
          <p:cNvSpPr/>
          <p:nvPr/>
        </p:nvSpPr>
        <p:spPr>
          <a:xfrm>
            <a:off x="116632" y="2144688"/>
            <a:ext cx="432048" cy="2016224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Down Arrow 27"/>
          <p:cNvSpPr/>
          <p:nvPr/>
        </p:nvSpPr>
        <p:spPr>
          <a:xfrm>
            <a:off x="116632" y="5708736"/>
            <a:ext cx="432048" cy="2016224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908720" y="7329264"/>
            <a:ext cx="388843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/>
              <a:t>Repeat NCCT at 24 hours (or prior to step down)</a:t>
            </a:r>
            <a:br>
              <a:rPr lang="en-GB" sz="1400" dirty="0"/>
            </a:br>
            <a:r>
              <a:rPr lang="en-GB" sz="1400" dirty="0"/>
              <a:t>NIHSS at 24 hours</a:t>
            </a:r>
          </a:p>
        </p:txBody>
      </p:sp>
      <p:sp>
        <p:nvSpPr>
          <p:cNvPr id="2" name="Diamond 1">
            <a:extLst>
              <a:ext uri="{FF2B5EF4-FFF2-40B4-BE49-F238E27FC236}">
                <a16:creationId xmlns="" xmlns:a16="http://schemas.microsoft.com/office/drawing/2014/main" id="{50071075-7F11-D94E-B8D6-9869E4EC8DD6}"/>
              </a:ext>
            </a:extLst>
          </p:cNvPr>
          <p:cNvSpPr/>
          <p:nvPr/>
        </p:nvSpPr>
        <p:spPr>
          <a:xfrm>
            <a:off x="1423013" y="2970060"/>
            <a:ext cx="1584176" cy="914400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DAA4C210-03EA-A545-A59D-57135BA45EC6}"/>
              </a:ext>
            </a:extLst>
          </p:cNvPr>
          <p:cNvSpPr txBox="1"/>
          <p:nvPr/>
        </p:nvSpPr>
        <p:spPr>
          <a:xfrm>
            <a:off x="1783053" y="3288761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TRANSFER</a:t>
            </a:r>
            <a:endParaRPr lang="en-GB" sz="1200" dirty="0"/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1E883A89-446B-DD4C-8DBC-14935F1E4CCA}"/>
              </a:ext>
            </a:extLst>
          </p:cNvPr>
          <p:cNvSpPr txBox="1"/>
          <p:nvPr/>
        </p:nvSpPr>
        <p:spPr>
          <a:xfrm>
            <a:off x="3078447" y="3250642"/>
            <a:ext cx="936854" cy="3177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116 / 118</a:t>
            </a:r>
          </a:p>
        </p:txBody>
      </p:sp>
      <p:sp>
        <p:nvSpPr>
          <p:cNvPr id="52" name="Right Arrow 51">
            <a:extLst>
              <a:ext uri="{FF2B5EF4-FFF2-40B4-BE49-F238E27FC236}">
                <a16:creationId xmlns="" xmlns:a16="http://schemas.microsoft.com/office/drawing/2014/main" id="{4600DBD8-0F8D-DC4C-8DA1-84D8B6344802}"/>
              </a:ext>
            </a:extLst>
          </p:cNvPr>
          <p:cNvSpPr/>
          <p:nvPr/>
        </p:nvSpPr>
        <p:spPr>
          <a:xfrm rot="5400000">
            <a:off x="2132854" y="6825209"/>
            <a:ext cx="1584178" cy="3744415"/>
          </a:xfrm>
          <a:prstGeom prst="rightArrow">
            <a:avLst>
              <a:gd name="adj1" fmla="val 76762"/>
              <a:gd name="adj2" fmla="val 50000"/>
            </a:avLst>
          </a:prstGeom>
          <a:solidFill>
            <a:srgbClr val="A7FF9B">
              <a:alpha val="58039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32CA25DE-09D3-BC44-A142-8A3366140606}"/>
              </a:ext>
            </a:extLst>
          </p:cNvPr>
          <p:cNvSpPr txBox="1"/>
          <p:nvPr/>
        </p:nvSpPr>
        <p:spPr>
          <a:xfrm>
            <a:off x="1484784" y="7977336"/>
            <a:ext cx="2880320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/>
              <a:t>Step down to RIE HASU </a:t>
            </a:r>
            <a:r>
              <a:rPr lang="en-GB" sz="1400" dirty="0" smtClean="0"/>
              <a:t> (12-24 hours) and then SJH stroke unit (see repatriation checklist, RIE stroke physician to call SJH stroke physician 07971 536798 if criteria met)</a:t>
            </a:r>
          </a:p>
          <a:p>
            <a:pPr algn="ctr"/>
            <a:r>
              <a:rPr lang="en-GB" sz="1400" dirty="0" smtClean="0"/>
              <a:t> </a:t>
            </a:r>
            <a:r>
              <a:rPr lang="en-GB" sz="1400" dirty="0"/>
              <a:t>at </a:t>
            </a:r>
            <a:r>
              <a:rPr lang="en-GB" sz="1400" dirty="0" smtClean="0"/>
              <a:t>24-48 hours </a:t>
            </a:r>
            <a:endParaRPr lang="en-GB" sz="1400" dirty="0"/>
          </a:p>
        </p:txBody>
      </p:sp>
      <p:sp>
        <p:nvSpPr>
          <p:cNvPr id="57" name="Right Arrow 56">
            <a:extLst>
              <a:ext uri="{FF2B5EF4-FFF2-40B4-BE49-F238E27FC236}">
                <a16:creationId xmlns="" xmlns:a16="http://schemas.microsoft.com/office/drawing/2014/main" id="{0A17760D-B34D-0E4C-B800-1A5C93A201B6}"/>
              </a:ext>
            </a:extLst>
          </p:cNvPr>
          <p:cNvSpPr/>
          <p:nvPr/>
        </p:nvSpPr>
        <p:spPr>
          <a:xfrm rot="5400000">
            <a:off x="2451639" y="-572275"/>
            <a:ext cx="802594" cy="3744415"/>
          </a:xfrm>
          <a:prstGeom prst="rightArrow">
            <a:avLst>
              <a:gd name="adj1" fmla="val 76762"/>
              <a:gd name="adj2" fmla="val 50000"/>
            </a:avLst>
          </a:prstGeom>
          <a:solidFill>
            <a:srgbClr val="A7FF9B">
              <a:alpha val="58039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B2C55539-A462-0141-AD6D-D166A49EF45D}"/>
              </a:ext>
            </a:extLst>
          </p:cNvPr>
          <p:cNvSpPr txBox="1"/>
          <p:nvPr/>
        </p:nvSpPr>
        <p:spPr>
          <a:xfrm>
            <a:off x="1412776" y="848544"/>
            <a:ext cx="28803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POST EXTUBATION</a:t>
            </a:r>
          </a:p>
          <a:p>
            <a:pPr algn="ctr"/>
            <a:r>
              <a:rPr lang="en-GB" sz="1400" dirty="0"/>
              <a:t>Transfer from Angio suite to Recovery DCN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67188937-8241-2842-8AEE-2459A250F9EA}"/>
              </a:ext>
            </a:extLst>
          </p:cNvPr>
          <p:cNvSpPr txBox="1"/>
          <p:nvPr/>
        </p:nvSpPr>
        <p:spPr>
          <a:xfrm>
            <a:off x="908720" y="2381863"/>
            <a:ext cx="388843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Care passes from anaesthetic team to physicians in HASU/Critical care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FF74477B-3439-1546-8F51-0FA7C074EF9A}"/>
              </a:ext>
            </a:extLst>
          </p:cNvPr>
          <p:cNvSpPr txBox="1"/>
          <p:nvPr/>
        </p:nvSpPr>
        <p:spPr>
          <a:xfrm>
            <a:off x="4941168" y="1162685"/>
            <a:ext cx="1728192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/>
              <a:t>Level 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 Ward 130</a:t>
            </a:r>
            <a:endParaRPr lang="en-GB" sz="1200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2 ringfenced beds for MT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Escalation to Stroke physician / INR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50372</a:t>
            </a:r>
            <a:endParaRPr lang="en-GB" sz="1200" dirty="0"/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62A46817-852B-324D-8DD0-6FD201FA4E13}"/>
              </a:ext>
            </a:extLst>
          </p:cNvPr>
          <p:cNvSpPr txBox="1"/>
          <p:nvPr/>
        </p:nvSpPr>
        <p:spPr>
          <a:xfrm>
            <a:off x="4947822" y="4437750"/>
            <a:ext cx="1728192" cy="43088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Post Thrombectomy Complications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Bleeding at puncture site: Direct manual pressure x 20min just above skin puncture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Retroperitoneal bleeding: back / flank pain, hypovolaemic shock. IMMEDIATE ESCALATION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Reduced GCS: possible ICH/new infarction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Allergy: Follow anaphylaxis protocol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Renal impairment due to contrast agent / hypotension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Peripheral vascular impairment: cold / pale / painful foot. </a:t>
            </a:r>
          </a:p>
          <a:p>
            <a:r>
              <a:rPr lang="en-GB" sz="1000" dirty="0"/>
              <a:t>Contact stroke physician 01315361019 or INR 07976067252 if any concerns. Referral to vascular surgery / neurosurgery / critical care may be required.</a:t>
            </a:r>
          </a:p>
          <a:p>
            <a:endParaRPr lang="en-GB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9489503"/>
            <a:ext cx="6858000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00" dirty="0"/>
              <a:t>Version </a:t>
            </a:r>
            <a:r>
              <a:rPr lang="en-GB" sz="1000" dirty="0" smtClean="0"/>
              <a:t>3.0</a:t>
            </a:r>
            <a:r>
              <a:rPr lang="en-GB" sz="1000" dirty="0"/>
              <a:t>. </a:t>
            </a:r>
            <a:r>
              <a:rPr lang="en-GB" sz="1000" dirty="0" smtClean="0"/>
              <a:t>September 2021 A Barugh, S Ramsay, K Jackson, F Doubal, P Keston, E Steel and A Gray</a:t>
            </a:r>
            <a:endParaRPr lang="en-GB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9909D82D97B1409F0EB1A031171204" ma:contentTypeVersion="4" ma:contentTypeDescription="Create a new document." ma:contentTypeScope="" ma:versionID="19a418b40a7e30bc200c5d7dc7e8bae6">
  <xsd:schema xmlns:xsd="http://www.w3.org/2001/XMLSchema" xmlns:xs="http://www.w3.org/2001/XMLSchema" xmlns:p="http://schemas.microsoft.com/office/2006/metadata/properties" xmlns:ns2="e027cf53-8ef2-4f0a-9ce9-9ea8f5d8f832" targetNamespace="http://schemas.microsoft.com/office/2006/metadata/properties" ma:root="true" ma:fieldsID="0e2ff5119aa3270b14163631dd40568a" ns2:_="">
    <xsd:import namespace="e027cf53-8ef2-4f0a-9ce9-9ea8f5d8f8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27cf53-8ef2-4f0a-9ce9-9ea8f5d8f8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D0DF95-AD9E-473C-BF01-CC69B32B6F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27cf53-8ef2-4f0a-9ce9-9ea8f5d8f8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2BD4DD-74D4-4D9D-9742-29DD037822E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0EDE9-6B0E-4807-B315-B28CAD3555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864</Words>
  <Application>Microsoft Office PowerPoint</Application>
  <PresentationFormat>A4 Paper (210x297 mm)</PresentationFormat>
  <Paragraphs>130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NHS Lothian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Derek Smith</dc:creator>
  <cp:lastModifiedBy>Jasmine Ng</cp:lastModifiedBy>
  <cp:revision>125</cp:revision>
  <dcterms:created xsi:type="dcterms:W3CDTF">2021-05-05T15:06:17Z</dcterms:created>
  <dcterms:modified xsi:type="dcterms:W3CDTF">2022-03-22T21:22:58Z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0x010100B29909D82D97B1409F0EB1A031171204</vt:lpwstr>
  </property>
</Properties>
</file>